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20"/>
  </p:notesMasterIdLst>
  <p:sldIdLst>
    <p:sldId id="681" r:id="rId4"/>
    <p:sldId id="257" r:id="rId5"/>
    <p:sldId id="2145705463" r:id="rId6"/>
    <p:sldId id="2145705462" r:id="rId7"/>
    <p:sldId id="2145705448" r:id="rId8"/>
    <p:sldId id="2145705461" r:id="rId9"/>
    <p:sldId id="2145705457" r:id="rId10"/>
    <p:sldId id="2145705460" r:id="rId11"/>
    <p:sldId id="2145705459" r:id="rId12"/>
    <p:sldId id="2145705458" r:id="rId13"/>
    <p:sldId id="2145705437" r:id="rId14"/>
    <p:sldId id="2145705456" r:id="rId15"/>
    <p:sldId id="2145705436" r:id="rId16"/>
    <p:sldId id="2145705455" r:id="rId17"/>
    <p:sldId id="2145705454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881" autoAdjust="0"/>
  </p:normalViewPr>
  <p:slideViewPr>
    <p:cSldViewPr snapToGrid="0">
      <p:cViewPr varScale="1">
        <p:scale>
          <a:sx n="123" d="100"/>
          <a:sy n="123" d="100"/>
        </p:scale>
        <p:origin x="39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61B0F-733C-49D9-969F-CB20378EDC08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F2446-04BC-4962-B714-94B1EC77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1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88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6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48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snapshot of the workflow used to run an autonomous phase mapping campaign at CHESS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57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64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630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throughput ARPES</a:t>
            </a: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2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25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06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36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62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804BF-A41C-8448-874E-9C0B6FDDAB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17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B050-BD5D-4841-A8D7-273814C61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4B8C6-1EB1-4888-80DD-55C880E56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84C5B-EB5A-4DA5-841D-75022B5B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1E7E4-456F-487F-B296-28C9D037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1AC2-972F-498A-BE99-AA7715E2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2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AC28-E7D5-4820-A7FA-092BCA1B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2BAA6-D353-4DDE-A993-9F84E9BA9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D6F38-F71D-42CC-B9CD-51370454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FB124-2065-4979-B236-A8F21EB9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8639-5A38-4CE4-A7A8-F7DEB15C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6FFDC-E556-4EA5-82AB-828757BA0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57999-A270-46D0-92FF-74FE758F0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E64B1-A0CA-4DA5-8623-8064D8B1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97F42-6737-4563-8294-C332EC57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B070B-99D1-4BF1-9736-40BF6573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83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E25D7-9AEF-0C40-A131-9FCCE2F2E87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OU</a:t>
            </a:r>
            <a:br>
              <a:rPr lang="en-US"/>
            </a:br>
            <a:r>
              <a:rPr lang="en-US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53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610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01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21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91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16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299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81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1BF6-808B-4EED-AA8B-7EFDEF49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B663-7F0A-4E04-9D1C-67DE46F65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3C66F-8BCA-4BDA-BD6F-C40325AA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C159E-65EB-4BAC-9893-14BF465E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0399-617E-4AFA-8503-65910133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46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1452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554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01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75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D8032-1D35-44FC-AB8B-A0BC35912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8320" y="182880"/>
            <a:ext cx="384202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7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3" pos="432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 descr="nistident_fleft_vec [Converted]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392" y="5537200"/>
            <a:ext cx="1685304" cy="722086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8618" y="4495800"/>
            <a:ext cx="10225617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8617" y="3268136"/>
            <a:ext cx="10690583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646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8" name="Picture 17" descr="nistident_fleft_vec [Converted]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392" y="5537200"/>
            <a:ext cx="1685304" cy="722086"/>
          </a:xfrm>
          <a:prstGeom prst="rect">
            <a:avLst/>
          </a:prstGeom>
        </p:spPr>
      </p:pic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8618" y="4495800"/>
            <a:ext cx="10225617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8617" y="3268136"/>
            <a:ext cx="10690583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21" name="Picture 20" descr="NISTlogo_stacked_CMYK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432" y="5562600"/>
            <a:ext cx="1636451" cy="668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49" y="1143000"/>
            <a:ext cx="5408551" cy="19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5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72800" y="6429019"/>
            <a:ext cx="121920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30087"/>
            <a:ext cx="7620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77600" y="536439"/>
            <a:ext cx="914400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19999" y="364066"/>
            <a:ext cx="3657601" cy="533400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PROGRAM AREA 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72528" y="668863"/>
            <a:ext cx="8534401" cy="381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600" y="1219200"/>
            <a:ext cx="54864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0514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72800" y="6429019"/>
            <a:ext cx="121920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8001" y="609600"/>
            <a:ext cx="10464800" cy="5562600"/>
          </a:xfrm>
        </p:spPr>
        <p:txBody>
          <a:bodyPr/>
          <a:lstStyle>
            <a:lvl2pPr marL="742950" indent="-285750">
              <a:buFont typeface="Arial" pitchFamily="34" charset="0"/>
              <a:buChar char="•"/>
              <a:defRPr/>
            </a:lvl2pPr>
            <a:lvl3pPr marL="1200150" indent="-285750">
              <a:buFont typeface="Courier New" pitchFamily="49" charset="0"/>
              <a:buChar char="o"/>
              <a:defRPr sz="1500"/>
            </a:lvl3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98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latin typeface="Helvetica" pitchFamily="34" charset="0"/>
                <a:cs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500" b="0" smtClean="0">
                <a:latin typeface="Helvetica" pitchFamily="34" charset="0"/>
                <a:cs typeface="Helvetica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58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>
            <a:normAutofit/>
          </a:bodyPr>
          <a:lstStyle>
            <a:lvl1pPr algn="l">
              <a:defRPr sz="15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Helvetica" pitchFamily="34" charset="0"/>
                <a:cs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2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55E8-575E-4D2B-9F1C-ACA40426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637AF-C1D5-411D-A502-632D8D920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178F-8EAE-4511-9F4E-FE11D504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D8D5-D45B-4739-9A2C-3E8CC8AB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5BB40-0472-4C0E-BB14-2EF90DEB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33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8" y="4800600"/>
            <a:ext cx="7315200" cy="566738"/>
          </a:xfrm>
        </p:spPr>
        <p:txBody>
          <a:bodyPr anchor="b">
            <a:normAutofit/>
          </a:bodyPr>
          <a:lstStyle>
            <a:lvl1pPr algn="l">
              <a:defRPr sz="16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8" y="5367338"/>
            <a:ext cx="7315200" cy="8048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Helvetica" pitchFamily="34" charset="0"/>
                <a:cs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caption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88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9F56-EE96-42C8-A9F7-C8442F628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B5983-7601-4D2B-8D0F-8395427D4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42353-65C8-4567-BF62-6E61B11B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BF3A-6C1E-4C61-82EF-3250FCA9C7D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72BC7-914B-4030-90A2-8AB7EC9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A89E-7393-462F-B203-4BAD9547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DA68-8EE9-479D-983D-6CB4FC45DD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18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64F139-E1F9-4D32-852D-22B6C4303B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125" y="6423660"/>
            <a:ext cx="3898265" cy="434340"/>
          </a:xfrm>
        </p:spPr>
        <p:txBody>
          <a:bodyPr anchor="ctr" anchorCtr="0"/>
          <a:lstStyle>
            <a:lvl1pPr algn="l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contact.email@nist.gov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CCD6-CBAB-4E4F-B0DE-1AD95ECD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84206"/>
            <a:ext cx="10972801" cy="731202"/>
          </a:xfrm>
        </p:spPr>
        <p:txBody>
          <a:bodyPr>
            <a:normAutofit/>
          </a:bodyPr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C1087-E180-4143-AE26-CB3837B7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D55D9-D214-694D-9874-FA44298C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9DFCD-D277-AD4F-A8F5-83A9A102D013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9610F-8DC1-834B-B49F-F7AE73B7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21569-469D-784F-A9EB-6EA86402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6650-9BCC-2347-BEAD-48EF4C13D7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69821D-081B-4F5A-B45C-316C4E3579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993775"/>
            <a:ext cx="10972800" cy="469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Your Name (6XX.XX), Collaborator Name (6XX.XX)</a:t>
            </a:r>
          </a:p>
        </p:txBody>
      </p:sp>
    </p:spTree>
    <p:extLst>
      <p:ext uri="{BB962C8B-B14F-4D97-AF65-F5344CB8AC3E}">
        <p14:creationId xmlns:p14="http://schemas.microsoft.com/office/powerpoint/2010/main" val="52281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D8032-1D35-44FC-AB8B-A0BC35912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8320" y="182880"/>
            <a:ext cx="384202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9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3" pos="432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55CE-B764-4680-BBED-A00FF156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D385-BEC8-4DA5-8530-F5BA32CB7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3BF25-E744-46B3-A5B1-E45FF6108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17B64-42D2-4603-8407-C6D005F7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BA24E-1AC9-49F1-8220-F9551FBD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3588B-72D7-403A-A49D-81F2B3F9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4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5B73-AFCD-4CA7-ABA9-15FCBCDA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D0A4-50FC-4395-B4FD-9CBC19C1B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58431-F52F-49F1-8F05-B370C4E5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B448F-A13A-4088-AAFA-8E084F416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C758F-EF81-4BD7-A1F9-3540EB97F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1D440-6E2C-41F5-B953-68C8D64D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4E145-1DC7-482E-B456-605D4036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75284-EB70-4628-BA72-0273A012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4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5291-EC9C-42AB-B2E8-0DA1D799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48F16-559C-4169-8A73-7C4CDE64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E52FA-9E71-4BDE-BE37-A4577A9A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D568C-BE93-432F-A26B-C2FC7F6B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0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DB724-B538-42BB-BF53-44561792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EDB4E-6464-4251-BF13-3AED8564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B7D4-F3B7-47BC-B811-6CAE75F0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0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E265-3524-4FD6-9FFF-AC074C7F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68CC-10AB-4127-8BDB-A2E48FC7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05BF5-2531-47F9-BA95-F68DD3A0D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AA674-CEB4-45A5-AFC0-8AEB2A67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F39B1-CC9D-4DE5-8FE3-3FAB8D89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0CD49-9C1E-43AE-8128-D7F9A89F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47B5-2E86-48F4-9995-2DFA0EF4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8243D-97E2-429D-9DE6-6C1B4F52D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ABE58-7DD9-40B9-9BF9-C8F23584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FA543-D314-4665-9AE2-49AA9600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9B293-2E03-4697-AC6E-FDB001F3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93628-E634-430A-9B48-2AA0CB32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0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546BE-57DC-4E2E-8CD3-B0B6F782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AEAC7-FDDD-496C-8D3E-DB53C253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8D69D-E36F-4C75-AFA7-7703EA725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13D8-0445-4447-B178-7CB22C15607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A35-F1B1-4557-AD78-94A5B5F59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AF217-5A3F-4F0B-B4E2-116DB26A9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04EA7-FDD2-42F5-99ED-A6A0D491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5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602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style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1" y="6408669"/>
            <a:ext cx="10694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6467"/>
          </a:xfrm>
          <a:prstGeom prst="rect">
            <a:avLst/>
          </a:prstGeom>
        </p:spPr>
      </p:pic>
      <p:pic>
        <p:nvPicPr>
          <p:cNvPr id="10" name="Picture 9" descr="MMLlogo_oneline_white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99" y="6604000"/>
            <a:ext cx="3925967" cy="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3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1500" kern="1200" cap="all" baseline="0">
          <a:solidFill>
            <a:schemeClr val="tx1"/>
          </a:solidFill>
          <a:latin typeface="Helvetica" pitchFamily="34" charset="0"/>
          <a:ea typeface="+mj-ea"/>
          <a:cs typeface="Helvetica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2pPr>
      <a:lvl3pPr marL="12001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500" b="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4pPr>
      <a:lvl5pPr marL="21145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ustin.McDannald@NIST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db88ka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mannodiarun/mrs_spring_tutorial/tree/GP_and_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i.org/10.1021/acsmacrolett.2c00369" TargetMode="External"/><Relationship Id="rId5" Type="http://schemas.openxmlformats.org/officeDocument/2006/relationships/hyperlink" Target="https://doi.org/10.1557/s43577-022-00430-2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arxiv.org/abs/2311.06228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zu9n7aj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mannodiarun/mrs_spring_tutorial/tree/GP_and_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557/s43577-022-00430-2" TargetMode="Externa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A842-6B07-4E05-9364-5FFAFA8B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294766"/>
            <a:ext cx="10515600" cy="1813640"/>
          </a:xfrm>
        </p:spPr>
        <p:txBody>
          <a:bodyPr anchor="t">
            <a:noAutofit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AIMS 2024</a:t>
            </a:r>
            <a:br>
              <a:rPr lang="en-US" sz="20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</a:br>
            <a:r>
              <a:rPr lang="en-US" sz="4400" b="0" i="0" u="none" strike="noStrike" dirty="0">
                <a:solidFill>
                  <a:srgbClr val="000000"/>
                </a:solidFill>
                <a:effectLst/>
              </a:rPr>
              <a:t>Gaussian Processes and Active Learning</a:t>
            </a:r>
            <a:endParaRPr lang="en-US" sz="4400" i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5D120B-F7D8-41F9-B45F-980FAEECCF4D}"/>
              </a:ext>
            </a:extLst>
          </p:cNvPr>
          <p:cNvSpPr txBox="1">
            <a:spLocks/>
          </p:cNvSpPr>
          <p:nvPr/>
        </p:nvSpPr>
        <p:spPr>
          <a:xfrm>
            <a:off x="501874" y="1886484"/>
            <a:ext cx="9834562" cy="22200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Austin McDannald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Austin.McDannald@NIST.gov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C5BE6C-4F95-4D70-B943-45EE2AA297DF}"/>
              </a:ext>
            </a:extLst>
          </p:cNvPr>
          <p:cNvGrpSpPr/>
          <p:nvPr/>
        </p:nvGrpSpPr>
        <p:grpSpPr>
          <a:xfrm>
            <a:off x="10381167" y="5802256"/>
            <a:ext cx="1704975" cy="857250"/>
            <a:chOff x="8220392" y="4560309"/>
            <a:chExt cx="1704975" cy="857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2988D1-9DA4-4156-9711-A5DCCA4C44CB}"/>
                </a:ext>
              </a:extLst>
            </p:cNvPr>
            <p:cNvSpPr/>
            <p:nvPr/>
          </p:nvSpPr>
          <p:spPr>
            <a:xfrm>
              <a:off x="8220392" y="4560309"/>
              <a:ext cx="1704975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Picture 15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C0E73DE0-B059-46B4-A85E-44A138973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3043" y="4707155"/>
              <a:ext cx="1403484" cy="573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13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Functional Property Optimization - </a:t>
            </a:r>
            <a:br>
              <a:rPr lang="en-US" dirty="0"/>
            </a:br>
            <a:r>
              <a:rPr lang="en-US" dirty="0"/>
              <a:t>Phase Map Informed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937;p48">
            <a:extLst>
              <a:ext uri="{FF2B5EF4-FFF2-40B4-BE49-F238E27FC236}">
                <a16:creationId xmlns:a16="http://schemas.microsoft.com/office/drawing/2014/main" id="{18FDCBC7-902C-69A5-4024-7889EE445A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At every measurement Collect XRD and Magnetization</a:t>
            </a:r>
          </a:p>
        </p:txBody>
      </p:sp>
      <p:pic>
        <p:nvPicPr>
          <p:cNvPr id="6" name="Google Shape;938;p48">
            <a:extLst>
              <a:ext uri="{FF2B5EF4-FFF2-40B4-BE49-F238E27FC236}">
                <a16:creationId xmlns:a16="http://schemas.microsoft.com/office/drawing/2014/main" id="{FE0E2432-5AB7-86F9-CA96-2F90F68589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450" y="2728632"/>
            <a:ext cx="8204018" cy="32816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39;p48">
            <a:extLst>
              <a:ext uri="{FF2B5EF4-FFF2-40B4-BE49-F238E27FC236}">
                <a16:creationId xmlns:a16="http://schemas.microsoft.com/office/drawing/2014/main" id="{5340451A-FF20-7FFC-C1EE-1BC6D1EBC1A4}"/>
              </a:ext>
            </a:extLst>
          </p:cNvPr>
          <p:cNvSpPr txBox="1"/>
          <p:nvPr/>
        </p:nvSpPr>
        <p:spPr>
          <a:xfrm>
            <a:off x="7069016" y="5020454"/>
            <a:ext cx="15039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Sampling</a:t>
            </a:r>
            <a:endParaRPr/>
          </a:p>
        </p:txBody>
      </p:sp>
      <p:sp>
        <p:nvSpPr>
          <p:cNvPr id="8" name="Google Shape;940;p48">
            <a:extLst>
              <a:ext uri="{FF2B5EF4-FFF2-40B4-BE49-F238E27FC236}">
                <a16:creationId xmlns:a16="http://schemas.microsoft.com/office/drawing/2014/main" id="{1AD938FF-0BB7-77B4-1667-DF85B844D46F}"/>
              </a:ext>
            </a:extLst>
          </p:cNvPr>
          <p:cNvSpPr txBox="1"/>
          <p:nvPr/>
        </p:nvSpPr>
        <p:spPr>
          <a:xfrm>
            <a:off x="6435969" y="3516923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UCB</a:t>
            </a:r>
            <a:endParaRPr/>
          </a:p>
        </p:txBody>
      </p:sp>
      <p:grpSp>
        <p:nvGrpSpPr>
          <p:cNvPr id="9" name="Google Shape;941;p48">
            <a:extLst>
              <a:ext uri="{FF2B5EF4-FFF2-40B4-BE49-F238E27FC236}">
                <a16:creationId xmlns:a16="http://schemas.microsoft.com/office/drawing/2014/main" id="{9216AA4E-7C38-CB83-E422-D72E97D29C7E}"/>
              </a:ext>
            </a:extLst>
          </p:cNvPr>
          <p:cNvGrpSpPr/>
          <p:nvPr/>
        </p:nvGrpSpPr>
        <p:grpSpPr>
          <a:xfrm>
            <a:off x="-164305" y="3467312"/>
            <a:ext cx="2708556" cy="2046765"/>
            <a:chOff x="-164305" y="3467312"/>
            <a:chExt cx="2708556" cy="2046765"/>
          </a:xfrm>
        </p:grpSpPr>
        <p:pic>
          <p:nvPicPr>
            <p:cNvPr id="10" name="Google Shape;942;p48">
              <a:extLst>
                <a:ext uri="{FF2B5EF4-FFF2-40B4-BE49-F238E27FC236}">
                  <a16:creationId xmlns:a16="http://schemas.microsoft.com/office/drawing/2014/main" id="{3E32FD6A-0D47-F8C8-0224-37BC8C8CAF4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4305" y="3637411"/>
              <a:ext cx="2469293" cy="178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943;p48">
              <a:extLst>
                <a:ext uri="{FF2B5EF4-FFF2-40B4-BE49-F238E27FC236}">
                  <a16:creationId xmlns:a16="http://schemas.microsoft.com/office/drawing/2014/main" id="{1772141E-9936-90D9-1197-027694E92E90}"/>
                </a:ext>
              </a:extLst>
            </p:cNvPr>
            <p:cNvGrpSpPr/>
            <p:nvPr/>
          </p:nvGrpSpPr>
          <p:grpSpPr>
            <a:xfrm>
              <a:off x="127322" y="3467312"/>
              <a:ext cx="2416929" cy="2046765"/>
              <a:chOff x="241028" y="3596634"/>
              <a:chExt cx="2083521" cy="1772169"/>
            </a:xfrm>
          </p:grpSpPr>
          <p:sp>
            <p:nvSpPr>
              <p:cNvPr id="12" name="Google Shape;944;p48">
                <a:extLst>
                  <a:ext uri="{FF2B5EF4-FFF2-40B4-BE49-F238E27FC236}">
                    <a16:creationId xmlns:a16="http://schemas.microsoft.com/office/drawing/2014/main" id="{28B10F4F-EB2B-73D4-E1D0-8097D9568867}"/>
                  </a:ext>
                </a:extLst>
              </p:cNvPr>
              <p:cNvSpPr txBox="1"/>
              <p:nvPr/>
            </p:nvSpPr>
            <p:spPr>
              <a:xfrm>
                <a:off x="241028" y="5052106"/>
                <a:ext cx="440917" cy="316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" name="Google Shape;945;p48">
                <a:extLst>
                  <a:ext uri="{FF2B5EF4-FFF2-40B4-BE49-F238E27FC236}">
                    <a16:creationId xmlns:a16="http://schemas.microsoft.com/office/drawing/2014/main" id="{F6F57F0F-4C61-7FF2-434C-770BF47BBAE9}"/>
                  </a:ext>
                </a:extLst>
              </p:cNvPr>
              <p:cNvSpPr txBox="1"/>
              <p:nvPr/>
            </p:nvSpPr>
            <p:spPr>
              <a:xfrm>
                <a:off x="1320095" y="5053039"/>
                <a:ext cx="1004454" cy="294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0.4</a:t>
                </a: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" name="Google Shape;946;p48">
                <a:extLst>
                  <a:ext uri="{FF2B5EF4-FFF2-40B4-BE49-F238E27FC236}">
                    <a16:creationId xmlns:a16="http://schemas.microsoft.com/office/drawing/2014/main" id="{40C343B7-EAA7-F52B-251B-0969DE6836FA}"/>
                  </a:ext>
                </a:extLst>
              </p:cNvPr>
              <p:cNvSpPr txBox="1"/>
              <p:nvPr/>
            </p:nvSpPr>
            <p:spPr>
              <a:xfrm>
                <a:off x="681947" y="3596634"/>
                <a:ext cx="1044828" cy="360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0.4</a:t>
                </a: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Pd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15" name="Google Shape;947;p48">
            <a:extLst>
              <a:ext uri="{FF2B5EF4-FFF2-40B4-BE49-F238E27FC236}">
                <a16:creationId xmlns:a16="http://schemas.microsoft.com/office/drawing/2014/main" id="{603BD3DA-450A-AD48-D6BB-1CB3D8326FE7}"/>
              </a:ext>
            </a:extLst>
          </p:cNvPr>
          <p:cNvSpPr txBox="1"/>
          <p:nvPr/>
        </p:nvSpPr>
        <p:spPr>
          <a:xfrm>
            <a:off x="9293490" y="5630067"/>
            <a:ext cx="24098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of samples measured</a:t>
            </a:r>
            <a:endParaRPr/>
          </a:p>
        </p:txBody>
      </p:sp>
      <p:sp>
        <p:nvSpPr>
          <p:cNvPr id="16" name="Google Shape;948;p48">
            <a:extLst>
              <a:ext uri="{FF2B5EF4-FFF2-40B4-BE49-F238E27FC236}">
                <a16:creationId xmlns:a16="http://schemas.microsoft.com/office/drawing/2014/main" id="{E91846E8-BDAD-DD4F-5FF5-6D652E930650}"/>
              </a:ext>
            </a:extLst>
          </p:cNvPr>
          <p:cNvSpPr txBox="1"/>
          <p:nvPr/>
        </p:nvSpPr>
        <p:spPr>
          <a:xfrm rot="-5400000">
            <a:off x="5097820" y="3952501"/>
            <a:ext cx="17665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Regret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79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CAMEO: Closed-Loop Autonomous Materials Exploration and Optimization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954;p49">
            <a:extLst>
              <a:ext uri="{FF2B5EF4-FFF2-40B4-BE49-F238E27FC236}">
                <a16:creationId xmlns:a16="http://schemas.microsoft.com/office/drawing/2014/main" id="{CE84AAEF-AD94-D07E-0300-B2C4A610DFA6}"/>
              </a:ext>
            </a:extLst>
          </p:cNvPr>
          <p:cNvSpPr txBox="1">
            <a:spLocks/>
          </p:cNvSpPr>
          <p:nvPr/>
        </p:nvSpPr>
        <p:spPr>
          <a:xfrm>
            <a:off x="281609" y="1886295"/>
            <a:ext cx="10515600" cy="487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Improved Speed &amp; Accuracy: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Optimal experiment design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Encoded prior knowledge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Access to external/internal DBs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Instrument control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Interpretability + Uncertainty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Bayesian method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Visualizations</a:t>
            </a:r>
          </a:p>
        </p:txBody>
      </p:sp>
      <p:pic>
        <p:nvPicPr>
          <p:cNvPr id="69" name="Google Shape;955;p49">
            <a:extLst>
              <a:ext uri="{FF2B5EF4-FFF2-40B4-BE49-F238E27FC236}">
                <a16:creationId xmlns:a16="http://schemas.microsoft.com/office/drawing/2014/main" id="{0586CECA-DB75-AE00-4D47-F278BD75B9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32" y="1064590"/>
            <a:ext cx="7602518" cy="54282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956;p49">
            <a:extLst>
              <a:ext uri="{FF2B5EF4-FFF2-40B4-BE49-F238E27FC236}">
                <a16:creationId xmlns:a16="http://schemas.microsoft.com/office/drawing/2014/main" id="{19645BA0-C92C-C75A-DB3B-5AF016F1E006}"/>
              </a:ext>
            </a:extLst>
          </p:cNvPr>
          <p:cNvSpPr/>
          <p:nvPr/>
        </p:nvSpPr>
        <p:spPr>
          <a:xfrm>
            <a:off x="411513" y="5835279"/>
            <a:ext cx="48564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Kusne, et al. "On-the-fly closed-loop materials discovery via Bayesian active learning." Nature Communications 11.1 (2020)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262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CAMEO: Find best phase change material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962;p50">
            <a:extLst>
              <a:ext uri="{FF2B5EF4-FFF2-40B4-BE49-F238E27FC236}">
                <a16:creationId xmlns:a16="http://schemas.microsoft.com/office/drawing/2014/main" id="{36327604-4580-DBF7-AF51-17919E03F2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389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10x faster Exploration &amp; Discovery</a:t>
            </a:r>
          </a:p>
          <a:p>
            <a:pPr marL="228600" indent="-50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endParaRPr lang="en-US" kern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New material discovered.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Novel nanocomposite phase change memory material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Superior to previous best material.</a:t>
            </a:r>
            <a:endParaRPr lang="en-US" kern="0" dirty="0"/>
          </a:p>
        </p:txBody>
      </p:sp>
      <p:grpSp>
        <p:nvGrpSpPr>
          <p:cNvPr id="6" name="Google Shape;963;p50">
            <a:extLst>
              <a:ext uri="{FF2B5EF4-FFF2-40B4-BE49-F238E27FC236}">
                <a16:creationId xmlns:a16="http://schemas.microsoft.com/office/drawing/2014/main" id="{D2210B83-2C48-693C-A664-AF4863521348}"/>
              </a:ext>
            </a:extLst>
          </p:cNvPr>
          <p:cNvGrpSpPr/>
          <p:nvPr/>
        </p:nvGrpSpPr>
        <p:grpSpPr>
          <a:xfrm>
            <a:off x="5722897" y="1456198"/>
            <a:ext cx="5305887" cy="5090191"/>
            <a:chOff x="5172392" y="2102803"/>
            <a:chExt cx="2764790" cy="2652395"/>
          </a:xfrm>
        </p:grpSpPr>
        <p:pic>
          <p:nvPicPr>
            <p:cNvPr id="8" name="Google Shape;964;p50">
              <a:extLst>
                <a:ext uri="{FF2B5EF4-FFF2-40B4-BE49-F238E27FC236}">
                  <a16:creationId xmlns:a16="http://schemas.microsoft.com/office/drawing/2014/main" id="{C30A3779-ACB5-0888-3764-57405BCD911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1900" t="5600" r="7368" b="10"/>
            <a:stretch/>
          </p:blipFill>
          <p:spPr>
            <a:xfrm>
              <a:off x="5554027" y="2460308"/>
              <a:ext cx="2383155" cy="2028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965;p50">
              <a:extLst>
                <a:ext uri="{FF2B5EF4-FFF2-40B4-BE49-F238E27FC236}">
                  <a16:creationId xmlns:a16="http://schemas.microsoft.com/office/drawing/2014/main" id="{268A2BEF-1725-B0B7-08EC-0070D9C00DC7}"/>
                </a:ext>
              </a:extLst>
            </p:cNvPr>
            <p:cNvSpPr txBox="1"/>
            <p:nvPr/>
          </p:nvSpPr>
          <p:spPr>
            <a:xfrm>
              <a:off x="6269672" y="4447223"/>
              <a:ext cx="1181100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Iteration Number</a:t>
              </a:r>
              <a:endParaRPr/>
            </a:p>
          </p:txBody>
        </p:sp>
        <p:sp>
          <p:nvSpPr>
            <p:cNvPr id="12" name="Google Shape;966;p50">
              <a:extLst>
                <a:ext uri="{FF2B5EF4-FFF2-40B4-BE49-F238E27FC236}">
                  <a16:creationId xmlns:a16="http://schemas.microsoft.com/office/drawing/2014/main" id="{DDB3CEC3-15FA-B59E-948B-A9CB292CE8FB}"/>
                </a:ext>
              </a:extLst>
            </p:cNvPr>
            <p:cNvSpPr txBox="1"/>
            <p:nvPr/>
          </p:nvSpPr>
          <p:spPr>
            <a:xfrm>
              <a:off x="7237412" y="3558223"/>
              <a:ext cx="664210" cy="379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</a:t>
              </a:r>
              <a:endParaRPr/>
            </a:p>
          </p:txBody>
        </p:sp>
        <p:sp>
          <p:nvSpPr>
            <p:cNvPr id="24" name="Google Shape;967;p50">
              <a:extLst>
                <a:ext uri="{FF2B5EF4-FFF2-40B4-BE49-F238E27FC236}">
                  <a16:creationId xmlns:a16="http://schemas.microsoft.com/office/drawing/2014/main" id="{BAAFBAC1-D818-9AC6-3EEF-D04A4B7676A1}"/>
                </a:ext>
              </a:extLst>
            </p:cNvPr>
            <p:cNvSpPr txBox="1"/>
            <p:nvPr/>
          </p:nvSpPr>
          <p:spPr>
            <a:xfrm>
              <a:off x="7471727" y="3026093"/>
              <a:ext cx="429895" cy="378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UCB</a:t>
              </a:r>
              <a:endParaRPr/>
            </a:p>
          </p:txBody>
        </p:sp>
        <p:sp>
          <p:nvSpPr>
            <p:cNvPr id="25" name="Google Shape;968;p50">
              <a:extLst>
                <a:ext uri="{FF2B5EF4-FFF2-40B4-BE49-F238E27FC236}">
                  <a16:creationId xmlns:a16="http://schemas.microsoft.com/office/drawing/2014/main" id="{93181075-A318-9E85-1CB4-89C110379301}"/>
                </a:ext>
              </a:extLst>
            </p:cNvPr>
            <p:cNvSpPr txBox="1"/>
            <p:nvPr/>
          </p:nvSpPr>
          <p:spPr>
            <a:xfrm>
              <a:off x="6269672" y="2674303"/>
              <a:ext cx="920750" cy="539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 with prior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+ UCB </a:t>
              </a:r>
              <a:endParaRPr/>
            </a:p>
          </p:txBody>
        </p:sp>
        <p:sp>
          <p:nvSpPr>
            <p:cNvPr id="31" name="Google Shape;969;p50">
              <a:extLst>
                <a:ext uri="{FF2B5EF4-FFF2-40B4-BE49-F238E27FC236}">
                  <a16:creationId xmlns:a16="http://schemas.microsoft.com/office/drawing/2014/main" id="{1C1EEB8E-4E85-9438-D649-DE5B3185F1BE}"/>
                </a:ext>
              </a:extLst>
            </p:cNvPr>
            <p:cNvSpPr/>
            <p:nvPr/>
          </p:nvSpPr>
          <p:spPr>
            <a:xfrm>
              <a:off x="6062662" y="3534728"/>
              <a:ext cx="130810" cy="13081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970;p50">
              <a:extLst>
                <a:ext uri="{FF2B5EF4-FFF2-40B4-BE49-F238E27FC236}">
                  <a16:creationId xmlns:a16="http://schemas.microsoft.com/office/drawing/2014/main" id="{3A32B6BB-7B07-04FD-5A0E-7C2FAEEFAE27}"/>
                </a:ext>
              </a:extLst>
            </p:cNvPr>
            <p:cNvSpPr txBox="1"/>
            <p:nvPr/>
          </p:nvSpPr>
          <p:spPr>
            <a:xfrm>
              <a:off x="5719127" y="2102803"/>
              <a:ext cx="2027555" cy="38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Material Optimization: Ge-Sb-Te</a:t>
              </a:r>
              <a:endParaRPr/>
            </a:p>
          </p:txBody>
        </p:sp>
        <p:cxnSp>
          <p:nvCxnSpPr>
            <p:cNvPr id="33" name="Google Shape;971;p50">
              <a:extLst>
                <a:ext uri="{FF2B5EF4-FFF2-40B4-BE49-F238E27FC236}">
                  <a16:creationId xmlns:a16="http://schemas.microsoft.com/office/drawing/2014/main" id="{E6DC593A-0005-AE03-495B-92F622CCA355}"/>
                </a:ext>
              </a:extLst>
            </p:cNvPr>
            <p:cNvCxnSpPr/>
            <p:nvPr/>
          </p:nvCxnSpPr>
          <p:spPr>
            <a:xfrm>
              <a:off x="6129972" y="2485073"/>
              <a:ext cx="0" cy="113919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" name="Google Shape;972;p50">
              <a:extLst>
                <a:ext uri="{FF2B5EF4-FFF2-40B4-BE49-F238E27FC236}">
                  <a16:creationId xmlns:a16="http://schemas.microsoft.com/office/drawing/2014/main" id="{3C62E6DF-14A6-37BB-2736-13D55923A56F}"/>
                </a:ext>
              </a:extLst>
            </p:cNvPr>
            <p:cNvSpPr txBox="1"/>
            <p:nvPr/>
          </p:nvSpPr>
          <p:spPr>
            <a:xfrm rot="-5400000">
              <a:off x="4254817" y="3148648"/>
              <a:ext cx="221615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Percent Deviation from Optimal [%]</a:t>
              </a:r>
              <a:endParaRPr/>
            </a:p>
          </p:txBody>
        </p:sp>
        <p:sp>
          <p:nvSpPr>
            <p:cNvPr id="35" name="Google Shape;973;p50">
              <a:extLst>
                <a:ext uri="{FF2B5EF4-FFF2-40B4-BE49-F238E27FC236}">
                  <a16:creationId xmlns:a16="http://schemas.microsoft.com/office/drawing/2014/main" id="{B4C086B8-51F1-FF48-34D4-584FCAD387D4}"/>
                </a:ext>
              </a:extLst>
            </p:cNvPr>
            <p:cNvSpPr txBox="1"/>
            <p:nvPr/>
          </p:nvSpPr>
          <p:spPr>
            <a:xfrm>
              <a:off x="5284787" y="4148773"/>
              <a:ext cx="36322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74;p50">
              <a:extLst>
                <a:ext uri="{FF2B5EF4-FFF2-40B4-BE49-F238E27FC236}">
                  <a16:creationId xmlns:a16="http://schemas.microsoft.com/office/drawing/2014/main" id="{A35BB4D8-F460-544E-2D73-1F21F2637ED3}"/>
                </a:ext>
              </a:extLst>
            </p:cNvPr>
            <p:cNvSpPr txBox="1"/>
            <p:nvPr/>
          </p:nvSpPr>
          <p:spPr>
            <a:xfrm>
              <a:off x="5336857" y="3527108"/>
              <a:ext cx="305435" cy="377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75;p50">
              <a:extLst>
                <a:ext uri="{FF2B5EF4-FFF2-40B4-BE49-F238E27FC236}">
                  <a16:creationId xmlns:a16="http://schemas.microsoft.com/office/drawing/2014/main" id="{2D977281-5A61-8163-FC2B-23AE5B3816FA}"/>
                </a:ext>
              </a:extLst>
            </p:cNvPr>
            <p:cNvSpPr txBox="1"/>
            <p:nvPr/>
          </p:nvSpPr>
          <p:spPr>
            <a:xfrm>
              <a:off x="5400992" y="2949893"/>
              <a:ext cx="247650" cy="376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76;p50">
              <a:extLst>
                <a:ext uri="{FF2B5EF4-FFF2-40B4-BE49-F238E27FC236}">
                  <a16:creationId xmlns:a16="http://schemas.microsoft.com/office/drawing/2014/main" id="{F56A2936-CAC0-F7D1-3904-255532B9107A}"/>
                </a:ext>
              </a:extLst>
            </p:cNvPr>
            <p:cNvSpPr txBox="1"/>
            <p:nvPr/>
          </p:nvSpPr>
          <p:spPr>
            <a:xfrm>
              <a:off x="5311457" y="2368868"/>
              <a:ext cx="334010" cy="37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77;p50">
              <a:extLst>
                <a:ext uri="{FF2B5EF4-FFF2-40B4-BE49-F238E27FC236}">
                  <a16:creationId xmlns:a16="http://schemas.microsoft.com/office/drawing/2014/main" id="{A7D6B130-FA91-8F3B-828D-559AFBC524A6}"/>
                </a:ext>
              </a:extLst>
            </p:cNvPr>
            <p:cNvSpPr txBox="1"/>
            <p:nvPr/>
          </p:nvSpPr>
          <p:spPr>
            <a:xfrm>
              <a:off x="6062662" y="2369503"/>
              <a:ext cx="328930" cy="375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0%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978;p50">
            <a:extLst>
              <a:ext uri="{FF2B5EF4-FFF2-40B4-BE49-F238E27FC236}">
                <a16:creationId xmlns:a16="http://schemas.microsoft.com/office/drawing/2014/main" id="{24AEC723-65B2-8581-EB61-1B529753006B}"/>
              </a:ext>
            </a:extLst>
          </p:cNvPr>
          <p:cNvSpPr/>
          <p:nvPr/>
        </p:nvSpPr>
        <p:spPr>
          <a:xfrm>
            <a:off x="411513" y="5835279"/>
            <a:ext cx="48564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Kusne, et al. "On-the-fly closed-loop materials discovery via Bayesian active learning." Nature Communications 11.1 (2020)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596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29DC875-7CEB-E2E1-7471-BA91069C3B6D}"/>
              </a:ext>
            </a:extLst>
          </p:cNvPr>
          <p:cNvSpPr/>
          <p:nvPr/>
        </p:nvSpPr>
        <p:spPr>
          <a:xfrm>
            <a:off x="26430" y="1068243"/>
            <a:ext cx="12165570" cy="578312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Calibri" panose="020F0502020204030204" pitchFamily="34" charset="0"/>
              </a:rPr>
              <a:t>Combi Phase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4E1C30-0781-E564-B661-EAA549986F71}"/>
              </a:ext>
            </a:extLst>
          </p:cNvPr>
          <p:cNvSpPr txBox="1">
            <a:spLocks/>
          </p:cNvSpPr>
          <p:nvPr/>
        </p:nvSpPr>
        <p:spPr>
          <a:xfrm>
            <a:off x="143717" y="1068242"/>
            <a:ext cx="3956522" cy="958582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 panose="020B0604020202020204" pitchFamily="34" charset="0"/>
              </a:rPr>
              <a:t>Autonomous Phase Mapping with XRD at CHESS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4B797-56E7-D721-614B-F5B40614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778" y="1096243"/>
            <a:ext cx="6188798" cy="5761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4D260-055A-D541-7DAD-8E33FC4224FF}"/>
              </a:ext>
            </a:extLst>
          </p:cNvPr>
          <p:cNvSpPr/>
          <p:nvPr/>
        </p:nvSpPr>
        <p:spPr>
          <a:xfrm>
            <a:off x="7327240" y="1109081"/>
            <a:ext cx="3094399" cy="2887512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ED9959-3397-3DF3-476E-1CD627A2D5FE}"/>
              </a:ext>
            </a:extLst>
          </p:cNvPr>
          <p:cNvSpPr/>
          <p:nvPr/>
        </p:nvSpPr>
        <p:spPr>
          <a:xfrm>
            <a:off x="4181778" y="3970488"/>
            <a:ext cx="3094399" cy="2887512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AFD6DA-2C79-CDBA-FEBB-62152FEBF765}"/>
              </a:ext>
            </a:extLst>
          </p:cNvPr>
          <p:cNvSpPr/>
          <p:nvPr/>
        </p:nvSpPr>
        <p:spPr>
          <a:xfrm>
            <a:off x="7194315" y="3959805"/>
            <a:ext cx="3094399" cy="2887512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38AE25-CD1C-04B6-3F77-50F6EF5B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" y="2557531"/>
            <a:ext cx="4073810" cy="175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F01EFB-310D-7D77-1D29-B66E74A0D500}"/>
              </a:ext>
            </a:extLst>
          </p:cNvPr>
          <p:cNvCxnSpPr>
            <a:cxnSpLocks/>
          </p:cNvCxnSpPr>
          <p:nvPr/>
        </p:nvCxnSpPr>
        <p:spPr>
          <a:xfrm flipV="1">
            <a:off x="3100251" y="2438400"/>
            <a:ext cx="3283132" cy="1062446"/>
          </a:xfrm>
          <a:prstGeom prst="straightConnector1">
            <a:avLst/>
          </a:prstGeom>
          <a:ln w="38100">
            <a:solidFill>
              <a:srgbClr val="090D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D6BFEC-787D-1D0A-3869-569788FE6004}"/>
              </a:ext>
            </a:extLst>
          </p:cNvPr>
          <p:cNvCxnSpPr>
            <a:cxnSpLocks/>
          </p:cNvCxnSpPr>
          <p:nvPr/>
        </p:nvCxnSpPr>
        <p:spPr>
          <a:xfrm flipV="1">
            <a:off x="3540200" y="3108960"/>
            <a:ext cx="1820470" cy="711434"/>
          </a:xfrm>
          <a:prstGeom prst="straightConnector1">
            <a:avLst/>
          </a:prstGeom>
          <a:ln w="38100">
            <a:solidFill>
              <a:srgbClr val="C845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AAF7408-9962-D683-66D3-F8105BB4F4D5}"/>
              </a:ext>
            </a:extLst>
          </p:cNvPr>
          <p:cNvSpPr txBox="1">
            <a:spLocks/>
          </p:cNvSpPr>
          <p:nvPr/>
        </p:nvSpPr>
        <p:spPr>
          <a:xfrm>
            <a:off x="493913" y="2154335"/>
            <a:ext cx="3956522" cy="398502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 panose="020B0604020202020204" pitchFamily="34" charset="0"/>
              </a:rPr>
              <a:t>Take XRD measurements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0DDAFA2-C8C0-C11D-372A-57AE58CCB603}"/>
              </a:ext>
            </a:extLst>
          </p:cNvPr>
          <p:cNvSpPr txBox="1">
            <a:spLocks/>
          </p:cNvSpPr>
          <p:nvPr/>
        </p:nvSpPr>
        <p:spPr>
          <a:xfrm>
            <a:off x="493913" y="4292207"/>
            <a:ext cx="3468487" cy="439386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000000"/>
                </a:solidFill>
                <a:latin typeface="Calibri" panose="020F0502020204030204"/>
                <a:cs typeface="Helvetica" panose="020B0604020202020204" pitchFamily="34" charset="0"/>
              </a:rPr>
              <a:t>Graph Cut Partitioning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971669-0D8A-D6D5-0979-345423A7E5BB}"/>
              </a:ext>
            </a:extLst>
          </p:cNvPr>
          <p:cNvSpPr txBox="1">
            <a:spLocks/>
          </p:cNvSpPr>
          <p:nvPr/>
        </p:nvSpPr>
        <p:spPr>
          <a:xfrm>
            <a:off x="9975637" y="1203871"/>
            <a:ext cx="2611303" cy="439386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000000"/>
                </a:solidFill>
                <a:latin typeface="Calibri" panose="020F0502020204030204"/>
                <a:cs typeface="Helvetica" panose="020B0604020202020204" pitchFamily="34" charset="0"/>
              </a:rPr>
              <a:t>Probabilistically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B524B0E-483A-807C-EA81-F6613C02E406}"/>
              </a:ext>
            </a:extLst>
          </p:cNvPr>
          <p:cNvSpPr txBox="1">
            <a:spLocks/>
          </p:cNvSpPr>
          <p:nvPr/>
        </p:nvSpPr>
        <p:spPr>
          <a:xfrm>
            <a:off x="500003" y="5084948"/>
            <a:ext cx="2801997" cy="838332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000000"/>
                </a:solidFill>
                <a:latin typeface="Calibri" panose="020F0502020204030204"/>
                <a:cs typeface="Helvetica" panose="020B0604020202020204" pitchFamily="34" charset="0"/>
              </a:rPr>
              <a:t>Predict across the whole domain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09D117-516D-BC4C-CB5A-5C73DBDB949B}"/>
              </a:ext>
            </a:extLst>
          </p:cNvPr>
          <p:cNvSpPr txBox="1">
            <a:spLocks/>
          </p:cNvSpPr>
          <p:nvPr/>
        </p:nvSpPr>
        <p:spPr>
          <a:xfrm>
            <a:off x="10166995" y="4045513"/>
            <a:ext cx="2556189" cy="1236664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000000"/>
                </a:solidFill>
                <a:latin typeface="Calibri" panose="020F0502020204030204"/>
                <a:cs typeface="Helvetica" panose="020B0604020202020204" pitchFamily="34" charset="0"/>
              </a:rPr>
              <a:t>With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000000"/>
                </a:solidFill>
                <a:latin typeface="Calibri" panose="020F0502020204030204"/>
                <a:cs typeface="Helvetica" panose="020B0604020202020204" pitchFamily="34" charset="0"/>
              </a:rPr>
              <a:t>Uncertainty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 panose="020B0604020202020204" pitchFamily="34" charset="0"/>
              </a:rPr>
              <a:t>Propagation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0E8CDFF-386F-15C2-0E1F-DD90399EB631}"/>
              </a:ext>
            </a:extLst>
          </p:cNvPr>
          <p:cNvSpPr txBox="1">
            <a:spLocks/>
          </p:cNvSpPr>
          <p:nvPr/>
        </p:nvSpPr>
        <p:spPr>
          <a:xfrm>
            <a:off x="10187373" y="5647606"/>
            <a:ext cx="2556189" cy="838332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000000"/>
                </a:solidFill>
                <a:latin typeface="Calibri" panose="020F0502020204030204"/>
                <a:cs typeface="Helvetica" panose="020B0604020202020204" pitchFamily="34" charset="0"/>
              </a:rPr>
              <a:t>Choose Next Measurement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F3CFA8-E859-85F4-60B6-64439A7EEB45}"/>
              </a:ext>
            </a:extLst>
          </p:cNvPr>
          <p:cNvCxnSpPr>
            <a:cxnSpLocks/>
          </p:cNvCxnSpPr>
          <p:nvPr/>
        </p:nvCxnSpPr>
        <p:spPr>
          <a:xfrm flipH="1" flipV="1">
            <a:off x="8625840" y="5458460"/>
            <a:ext cx="1662874" cy="608312"/>
          </a:xfrm>
          <a:prstGeom prst="straightConnector1">
            <a:avLst/>
          </a:prstGeom>
          <a:ln w="38100">
            <a:solidFill>
              <a:srgbClr val="9B4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Calibri" panose="020F0502020204030204" pitchFamily="34" charset="0"/>
              </a:rPr>
              <a:t>Hermes: Scientific AI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C4523-0107-8531-E895-D15A35FA1C7A}"/>
              </a:ext>
            </a:extLst>
          </p:cNvPr>
          <p:cNvSpPr txBox="1"/>
          <p:nvPr/>
        </p:nvSpPr>
        <p:spPr>
          <a:xfrm>
            <a:off x="484833" y="1113070"/>
            <a:ext cx="58812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Off-the-shelf ML algorithms – Don’t account for physics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Hermes – Repository of ML for Mat. Sci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Convenient Construction of Autonomous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dirty="0">
              <a:solidFill>
                <a:prstClr val="black"/>
              </a:solidFill>
              <a:latin typeface="Calibri" panose="020F0502020204030204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Example: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XRD Phase Mapping of Combi wafer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Domain could be: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77B3EF-5697-61EA-E80D-E9908FFEF0FA}"/>
              </a:ext>
            </a:extLst>
          </p:cNvPr>
          <p:cNvGrpSpPr/>
          <p:nvPr/>
        </p:nvGrpSpPr>
        <p:grpSpPr>
          <a:xfrm>
            <a:off x="175318" y="3698393"/>
            <a:ext cx="1278880" cy="1232422"/>
            <a:chOff x="175318" y="4462322"/>
            <a:chExt cx="1278880" cy="12324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71D11A-F5B9-731B-754E-1159840D21A8}"/>
                </a:ext>
              </a:extLst>
            </p:cNvPr>
            <p:cNvCxnSpPr/>
            <p:nvPr/>
          </p:nvCxnSpPr>
          <p:spPr>
            <a:xfrm>
              <a:off x="763929" y="4462322"/>
              <a:ext cx="0" cy="1232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9CFBD2-3ED6-EF7F-E24D-68B97E6C02CA}"/>
                </a:ext>
              </a:extLst>
            </p:cNvPr>
            <p:cNvCxnSpPr/>
            <p:nvPr/>
          </p:nvCxnSpPr>
          <p:spPr>
            <a:xfrm>
              <a:off x="175318" y="5059680"/>
              <a:ext cx="12775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989346-0416-5A5D-0635-0CDD72EBDF06}"/>
                </a:ext>
              </a:extLst>
            </p:cNvPr>
            <p:cNvCxnSpPr/>
            <p:nvPr/>
          </p:nvCxnSpPr>
          <p:spPr>
            <a:xfrm flipV="1">
              <a:off x="254000" y="4759960"/>
              <a:ext cx="919480" cy="67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F79A50-EC1C-3B1D-7B47-C26038E9D460}"/>
                </a:ext>
              </a:extLst>
            </p:cNvPr>
            <p:cNvSpPr/>
            <p:nvPr/>
          </p:nvSpPr>
          <p:spPr>
            <a:xfrm>
              <a:off x="756920" y="4678680"/>
              <a:ext cx="431800" cy="391160"/>
            </a:xfrm>
            <a:custGeom>
              <a:avLst/>
              <a:gdLst>
                <a:gd name="connsiteX0" fmla="*/ 0 w 431800"/>
                <a:gd name="connsiteY0" fmla="*/ 0 h 391160"/>
                <a:gd name="connsiteX1" fmla="*/ 431800 w 431800"/>
                <a:gd name="connsiteY1" fmla="*/ 391160 h 391160"/>
                <a:gd name="connsiteX2" fmla="*/ 314960 w 431800"/>
                <a:gd name="connsiteY2" fmla="*/ 162560 h 391160"/>
                <a:gd name="connsiteX3" fmla="*/ 0 w 431800"/>
                <a:gd name="connsiteY3" fmla="*/ 0 h 39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800" h="391160">
                  <a:moveTo>
                    <a:pt x="0" y="0"/>
                  </a:moveTo>
                  <a:lnTo>
                    <a:pt x="431800" y="391160"/>
                  </a:lnTo>
                  <a:lnTo>
                    <a:pt x="314960" y="162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1DD723-0AC5-2958-C3DB-13BC3C0DE7CC}"/>
                </a:ext>
              </a:extLst>
            </p:cNvPr>
            <p:cNvSpPr txBox="1"/>
            <p:nvPr/>
          </p:nvSpPr>
          <p:spPr>
            <a:xfrm>
              <a:off x="560101" y="4531209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7094DA-21A8-857A-439E-AB754D351186}"/>
                </a:ext>
              </a:extLst>
            </p:cNvPr>
            <p:cNvSpPr txBox="1"/>
            <p:nvPr/>
          </p:nvSpPr>
          <p:spPr>
            <a:xfrm>
              <a:off x="960121" y="4597261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D6206D-0BA7-7C3F-CD0A-905A28D2D02D}"/>
                </a:ext>
              </a:extLst>
            </p:cNvPr>
            <p:cNvSpPr txBox="1"/>
            <p:nvPr/>
          </p:nvSpPr>
          <p:spPr>
            <a:xfrm>
              <a:off x="1093519" y="4989291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936EDF-FDF3-8F7B-4EB6-203D4D3F1994}"/>
              </a:ext>
            </a:extLst>
          </p:cNvPr>
          <p:cNvGrpSpPr/>
          <p:nvPr/>
        </p:nvGrpSpPr>
        <p:grpSpPr>
          <a:xfrm>
            <a:off x="1675758" y="3546906"/>
            <a:ext cx="1547231" cy="1355681"/>
            <a:chOff x="1365878" y="4310835"/>
            <a:chExt cx="1547231" cy="13556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0678AB-1A4F-E26F-5AFC-13B5745A0E59}"/>
                </a:ext>
              </a:extLst>
            </p:cNvPr>
            <p:cNvCxnSpPr/>
            <p:nvPr/>
          </p:nvCxnSpPr>
          <p:spPr>
            <a:xfrm>
              <a:off x="1561441" y="4426474"/>
              <a:ext cx="0" cy="1232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5AF9E4-2D7F-455A-00D2-5BEF18A24824}"/>
                </a:ext>
              </a:extLst>
            </p:cNvPr>
            <p:cNvSpPr/>
            <p:nvPr/>
          </p:nvSpPr>
          <p:spPr>
            <a:xfrm>
              <a:off x="1561441" y="4531013"/>
              <a:ext cx="1049322" cy="90458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7CE692-491F-04F0-A322-39089DEBD377}"/>
                </a:ext>
              </a:extLst>
            </p:cNvPr>
            <p:cNvSpPr txBox="1"/>
            <p:nvPr/>
          </p:nvSpPr>
          <p:spPr>
            <a:xfrm>
              <a:off x="1365878" y="5387701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B365F2-EAE0-E85D-E1F7-091837530317}"/>
                </a:ext>
              </a:extLst>
            </p:cNvPr>
            <p:cNvSpPr txBox="1"/>
            <p:nvPr/>
          </p:nvSpPr>
          <p:spPr>
            <a:xfrm>
              <a:off x="2552430" y="5389517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D86B5A-9718-1DE4-63B3-57036B6E1034}"/>
                </a:ext>
              </a:extLst>
            </p:cNvPr>
            <p:cNvSpPr txBox="1"/>
            <p:nvPr/>
          </p:nvSpPr>
          <p:spPr>
            <a:xfrm>
              <a:off x="1950751" y="4310835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910DBD-AA16-0C2B-ECE2-83C226CA229E}"/>
                </a:ext>
              </a:extLst>
            </p:cNvPr>
            <p:cNvCxnSpPr/>
            <p:nvPr/>
          </p:nvCxnSpPr>
          <p:spPr>
            <a:xfrm>
              <a:off x="1388930" y="5435600"/>
              <a:ext cx="12775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DA3E40-2F37-C006-351A-F2A9ECF7C604}"/>
              </a:ext>
            </a:extLst>
          </p:cNvPr>
          <p:cNvGrpSpPr/>
          <p:nvPr/>
        </p:nvGrpSpPr>
        <p:grpSpPr>
          <a:xfrm>
            <a:off x="3130653" y="3504548"/>
            <a:ext cx="1297945" cy="1234863"/>
            <a:chOff x="2907133" y="4268477"/>
            <a:chExt cx="1297945" cy="123486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53F01A-BBE6-2D06-924C-B7A308F6111D}"/>
                </a:ext>
              </a:extLst>
            </p:cNvPr>
            <p:cNvSpPr txBox="1"/>
            <p:nvPr/>
          </p:nvSpPr>
          <p:spPr>
            <a:xfrm>
              <a:off x="3360579" y="4268477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CCE1B8-BFDD-3D1A-0E1A-8DCB3D8BDFF0}"/>
                </a:ext>
              </a:extLst>
            </p:cNvPr>
            <p:cNvSpPr/>
            <p:nvPr/>
          </p:nvSpPr>
          <p:spPr>
            <a:xfrm>
              <a:off x="3019444" y="4503815"/>
              <a:ext cx="958984" cy="9589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9034DE-C83E-E2EB-62FF-60C3B424ADB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936" y="4462322"/>
              <a:ext cx="0" cy="1041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EBB738-BD3F-36A0-D8BF-977928B56FAD}"/>
                </a:ext>
              </a:extLst>
            </p:cNvPr>
            <p:cNvCxnSpPr>
              <a:cxnSpLocks/>
            </p:cNvCxnSpPr>
            <p:nvPr/>
          </p:nvCxnSpPr>
          <p:spPr>
            <a:xfrm>
              <a:off x="2992755" y="4985847"/>
              <a:ext cx="1021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91093A-CBEB-CF47-0259-E6BC240D5713}"/>
                </a:ext>
              </a:extLst>
            </p:cNvPr>
            <p:cNvSpPr txBox="1"/>
            <p:nvPr/>
          </p:nvSpPr>
          <p:spPr>
            <a:xfrm>
              <a:off x="2907133" y="5183983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F60385-701B-67DC-2331-E3789C800AAC}"/>
                </a:ext>
              </a:extLst>
            </p:cNvPr>
            <p:cNvSpPr txBox="1"/>
            <p:nvPr/>
          </p:nvSpPr>
          <p:spPr>
            <a:xfrm>
              <a:off x="3844399" y="5185799"/>
              <a:ext cx="36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A158C31-0014-AB3F-C011-44B06E619E98}"/>
              </a:ext>
            </a:extLst>
          </p:cNvPr>
          <p:cNvSpPr txBox="1"/>
          <p:nvPr/>
        </p:nvSpPr>
        <p:spPr>
          <a:xfrm>
            <a:off x="560101" y="4951343"/>
            <a:ext cx="5424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Hermes: easily work &amp; translate between domains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00723A-3BAB-37AC-BC0F-ABD0FC7165E2}"/>
              </a:ext>
            </a:extLst>
          </p:cNvPr>
          <p:cNvGrpSpPr/>
          <p:nvPr/>
        </p:nvGrpSpPr>
        <p:grpSpPr>
          <a:xfrm>
            <a:off x="6358170" y="3021196"/>
            <a:ext cx="2747436" cy="2401444"/>
            <a:chOff x="6731709" y="2752245"/>
            <a:chExt cx="3665752" cy="32041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21FD2A-7193-3FB3-2341-3C6BDC467665}"/>
                </a:ext>
              </a:extLst>
            </p:cNvPr>
            <p:cNvGrpSpPr/>
            <p:nvPr/>
          </p:nvGrpSpPr>
          <p:grpSpPr>
            <a:xfrm>
              <a:off x="6731709" y="2752245"/>
              <a:ext cx="3665752" cy="3204115"/>
              <a:chOff x="1458166" y="4417860"/>
              <a:chExt cx="1254618" cy="1096622"/>
            </a:xfrm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525F54C6-3015-9F17-C69F-DA4E8FF273F0}"/>
                  </a:ext>
                </a:extLst>
              </p:cNvPr>
              <p:cNvSpPr/>
              <p:nvPr/>
            </p:nvSpPr>
            <p:spPr>
              <a:xfrm>
                <a:off x="1561441" y="4531013"/>
                <a:ext cx="1049322" cy="90458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9BADA2-6049-0848-C7F1-EC7153BDDF47}"/>
                  </a:ext>
                </a:extLst>
              </p:cNvPr>
              <p:cNvSpPr txBox="1"/>
              <p:nvPr/>
            </p:nvSpPr>
            <p:spPr>
              <a:xfrm>
                <a:off x="1458166" y="5419678"/>
                <a:ext cx="149271" cy="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C0F0F0-C34E-2C99-1E29-EA195C22B4C8}"/>
                  </a:ext>
                </a:extLst>
              </p:cNvPr>
              <p:cNvSpPr txBox="1"/>
              <p:nvPr/>
            </p:nvSpPr>
            <p:spPr>
              <a:xfrm>
                <a:off x="2598722" y="5419678"/>
                <a:ext cx="114062" cy="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A928C3-A70D-EC54-84C0-BE9DC705DBCE}"/>
                  </a:ext>
                </a:extLst>
              </p:cNvPr>
              <p:cNvSpPr txBox="1"/>
              <p:nvPr/>
            </p:nvSpPr>
            <p:spPr>
              <a:xfrm>
                <a:off x="2024248" y="4417860"/>
                <a:ext cx="109789" cy="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</a:t>
                </a:r>
              </a:p>
            </p:txBody>
          </p:sp>
        </p:grp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926C98A3-F04A-61D1-33D8-C4F2602175E5}"/>
                </a:ext>
              </a:extLst>
            </p:cNvPr>
            <p:cNvSpPr/>
            <p:nvPr/>
          </p:nvSpPr>
          <p:spPr>
            <a:xfrm>
              <a:off x="7033458" y="4821406"/>
              <a:ext cx="1049032" cy="904337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1D1B2D2D-8D75-8D84-D8BB-928F895C809B}"/>
                </a:ext>
              </a:extLst>
            </p:cNvPr>
            <p:cNvSpPr/>
            <p:nvPr/>
          </p:nvSpPr>
          <p:spPr>
            <a:xfrm>
              <a:off x="8008008" y="3089736"/>
              <a:ext cx="1116819" cy="962774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D48FE5C-1CF4-4181-25E8-EE9855E5B0D5}"/>
              </a:ext>
            </a:extLst>
          </p:cNvPr>
          <p:cNvGrpSpPr/>
          <p:nvPr/>
        </p:nvGrpSpPr>
        <p:grpSpPr>
          <a:xfrm>
            <a:off x="9473936" y="2970943"/>
            <a:ext cx="2710125" cy="2411515"/>
            <a:chOff x="6781496" y="2738806"/>
            <a:chExt cx="3615969" cy="321755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197651D-7F4A-96A3-BADE-687E477A9CB5}"/>
                </a:ext>
              </a:extLst>
            </p:cNvPr>
            <p:cNvGrpSpPr/>
            <p:nvPr/>
          </p:nvGrpSpPr>
          <p:grpSpPr>
            <a:xfrm>
              <a:off x="6781496" y="2738806"/>
              <a:ext cx="3615969" cy="3217552"/>
              <a:chOff x="1475205" y="4413261"/>
              <a:chExt cx="1237579" cy="1101221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37833FE4-5FCE-3FF4-79AD-0EDC0FD151AC}"/>
                  </a:ext>
                </a:extLst>
              </p:cNvPr>
              <p:cNvSpPr/>
              <p:nvPr/>
            </p:nvSpPr>
            <p:spPr>
              <a:xfrm>
                <a:off x="1561441" y="4531013"/>
                <a:ext cx="1049322" cy="904588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75CF68-FD90-E070-77CE-F69250FBEF75}"/>
                  </a:ext>
                </a:extLst>
              </p:cNvPr>
              <p:cNvSpPr txBox="1"/>
              <p:nvPr/>
            </p:nvSpPr>
            <p:spPr>
              <a:xfrm>
                <a:off x="1475205" y="5419678"/>
                <a:ext cx="149271" cy="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E2853BD-7A24-7204-218B-2AFE61737F70}"/>
                  </a:ext>
                </a:extLst>
              </p:cNvPr>
              <p:cNvSpPr txBox="1"/>
              <p:nvPr/>
            </p:nvSpPr>
            <p:spPr>
              <a:xfrm>
                <a:off x="2598722" y="5419678"/>
                <a:ext cx="114062" cy="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0BA9C5-10FB-AFA5-A292-D597EA5ED6F1}"/>
                  </a:ext>
                </a:extLst>
              </p:cNvPr>
              <p:cNvSpPr txBox="1"/>
              <p:nvPr/>
            </p:nvSpPr>
            <p:spPr>
              <a:xfrm>
                <a:off x="2021927" y="4413261"/>
                <a:ext cx="109789" cy="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</a:t>
                </a:r>
              </a:p>
            </p:txBody>
          </p:sp>
        </p:grp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AEF2727-F3E7-C66E-86AC-5584351745FC}"/>
                </a:ext>
              </a:extLst>
            </p:cNvPr>
            <p:cNvSpPr/>
            <p:nvPr/>
          </p:nvSpPr>
          <p:spPr>
            <a:xfrm>
              <a:off x="7033458" y="4821406"/>
              <a:ext cx="1049032" cy="904337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6164C9A-87A0-42A7-D0CF-9215F7A767DC}"/>
                </a:ext>
              </a:extLst>
            </p:cNvPr>
            <p:cNvSpPr/>
            <p:nvPr/>
          </p:nvSpPr>
          <p:spPr>
            <a:xfrm>
              <a:off x="8008008" y="3089736"/>
              <a:ext cx="1116819" cy="962774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2EE4A7-BD72-76AC-6C30-24DC171A3200}"/>
              </a:ext>
            </a:extLst>
          </p:cNvPr>
          <p:cNvGrpSpPr/>
          <p:nvPr/>
        </p:nvGrpSpPr>
        <p:grpSpPr>
          <a:xfrm rot="10800000" flipH="1">
            <a:off x="6840337" y="5892712"/>
            <a:ext cx="1825965" cy="782430"/>
            <a:chOff x="6358170" y="5892712"/>
            <a:chExt cx="1825965" cy="78243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6065896-A256-43C9-3D71-EC7B14F7B087}"/>
                </a:ext>
              </a:extLst>
            </p:cNvPr>
            <p:cNvSpPr/>
            <p:nvPr/>
          </p:nvSpPr>
          <p:spPr>
            <a:xfrm>
              <a:off x="6358170" y="5892822"/>
              <a:ext cx="1825965" cy="7823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Single Corner Snipped 65">
              <a:extLst>
                <a:ext uri="{FF2B5EF4-FFF2-40B4-BE49-F238E27FC236}">
                  <a16:creationId xmlns:a16="http://schemas.microsoft.com/office/drawing/2014/main" id="{4024A6E8-659A-DBF9-7926-53D5EA50947A}"/>
                </a:ext>
              </a:extLst>
            </p:cNvPr>
            <p:cNvSpPr/>
            <p:nvPr/>
          </p:nvSpPr>
          <p:spPr>
            <a:xfrm>
              <a:off x="6358171" y="6263640"/>
              <a:ext cx="911309" cy="41150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Single Corner Snipped 67">
              <a:extLst>
                <a:ext uri="{FF2B5EF4-FFF2-40B4-BE49-F238E27FC236}">
                  <a16:creationId xmlns:a16="http://schemas.microsoft.com/office/drawing/2014/main" id="{7FB20150-054A-8813-F3D5-00B7BC52938F}"/>
                </a:ext>
              </a:extLst>
            </p:cNvPr>
            <p:cNvSpPr/>
            <p:nvPr/>
          </p:nvSpPr>
          <p:spPr>
            <a:xfrm rot="10800000">
              <a:off x="6982458" y="5892712"/>
              <a:ext cx="1201677" cy="579205"/>
            </a:xfrm>
            <a:prstGeom prst="snip1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EF590D-A9E8-0FB2-0D50-3207590FAF0C}"/>
              </a:ext>
            </a:extLst>
          </p:cNvPr>
          <p:cNvGrpSpPr/>
          <p:nvPr/>
        </p:nvGrpSpPr>
        <p:grpSpPr>
          <a:xfrm rot="10800000" flipH="1">
            <a:off x="9998621" y="5892767"/>
            <a:ext cx="1825965" cy="782430"/>
            <a:chOff x="9777935" y="5892767"/>
            <a:chExt cx="1825965" cy="78243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87491CE-95B2-55A3-C82D-9BE177BA8369}"/>
                </a:ext>
              </a:extLst>
            </p:cNvPr>
            <p:cNvGrpSpPr/>
            <p:nvPr/>
          </p:nvGrpSpPr>
          <p:grpSpPr>
            <a:xfrm>
              <a:off x="9777935" y="5892767"/>
              <a:ext cx="1825965" cy="782430"/>
              <a:chOff x="6358170" y="5892712"/>
              <a:chExt cx="1825965" cy="78243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F8197E-BBCB-ECF0-71A7-FD2895D2F7D4}"/>
                  </a:ext>
                </a:extLst>
              </p:cNvPr>
              <p:cNvSpPr/>
              <p:nvPr/>
            </p:nvSpPr>
            <p:spPr>
              <a:xfrm>
                <a:off x="6358170" y="5892822"/>
                <a:ext cx="1825965" cy="7823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Single Corner Snipped 72">
                <a:extLst>
                  <a:ext uri="{FF2B5EF4-FFF2-40B4-BE49-F238E27FC236}">
                    <a16:creationId xmlns:a16="http://schemas.microsoft.com/office/drawing/2014/main" id="{96915892-5E95-43C8-5D01-8AD2A91189EA}"/>
                  </a:ext>
                </a:extLst>
              </p:cNvPr>
              <p:cNvSpPr/>
              <p:nvPr/>
            </p:nvSpPr>
            <p:spPr>
              <a:xfrm>
                <a:off x="6358171" y="6263640"/>
                <a:ext cx="911309" cy="411502"/>
              </a:xfrm>
              <a:prstGeom prst="snip1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B2F5E823-D85A-BA91-0866-4C766418B240}"/>
                  </a:ext>
                </a:extLst>
              </p:cNvPr>
              <p:cNvSpPr/>
              <p:nvPr/>
            </p:nvSpPr>
            <p:spPr>
              <a:xfrm rot="10800000">
                <a:off x="6982458" y="5892712"/>
                <a:ext cx="1201677" cy="579205"/>
              </a:xfrm>
              <a:prstGeom prst="snip1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83043A-A912-C743-C562-29B6BC7937A3}"/>
                </a:ext>
              </a:extLst>
            </p:cNvPr>
            <p:cNvSpPr/>
            <p:nvPr/>
          </p:nvSpPr>
          <p:spPr>
            <a:xfrm>
              <a:off x="10689245" y="6471918"/>
              <a:ext cx="911309" cy="203222"/>
            </a:xfrm>
            <a:prstGeom prst="rect">
              <a:avLst/>
            </a:prstGeom>
            <a:solidFill>
              <a:srgbClr val="9B4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&quot;Not Allowed&quot; Symbol 76">
            <a:extLst>
              <a:ext uri="{FF2B5EF4-FFF2-40B4-BE49-F238E27FC236}">
                <a16:creationId xmlns:a16="http://schemas.microsoft.com/office/drawing/2014/main" id="{FD9969D5-81B8-32FE-2ABA-7126CE5941CA}"/>
              </a:ext>
            </a:extLst>
          </p:cNvPr>
          <p:cNvSpPr/>
          <p:nvPr/>
        </p:nvSpPr>
        <p:spPr>
          <a:xfrm>
            <a:off x="6660174" y="3429000"/>
            <a:ext cx="2201363" cy="2201363"/>
          </a:xfrm>
          <a:prstGeom prst="noSmoking">
            <a:avLst>
              <a:gd name="adj" fmla="val 3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&quot;Not Allowed&quot; Symbol 77">
            <a:extLst>
              <a:ext uri="{FF2B5EF4-FFF2-40B4-BE49-F238E27FC236}">
                <a16:creationId xmlns:a16="http://schemas.microsoft.com/office/drawing/2014/main" id="{D5B7FBE2-B0D2-93E8-AFD7-BBBFB6AA3C81}"/>
              </a:ext>
            </a:extLst>
          </p:cNvPr>
          <p:cNvSpPr/>
          <p:nvPr/>
        </p:nvSpPr>
        <p:spPr>
          <a:xfrm>
            <a:off x="7227854" y="5689600"/>
            <a:ext cx="1148080" cy="1148080"/>
          </a:xfrm>
          <a:prstGeom prst="noSmoking">
            <a:avLst>
              <a:gd name="adj" fmla="val 3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00A5AC-A0AF-DFF8-B9A6-136A610DBE06}"/>
              </a:ext>
            </a:extLst>
          </p:cNvPr>
          <p:cNvSpPr txBox="1"/>
          <p:nvPr/>
        </p:nvSpPr>
        <p:spPr>
          <a:xfrm>
            <a:off x="7371335" y="2634712"/>
            <a:ext cx="3945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Phase Mapping: Contiguous Constraint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732026-B880-47B8-A4D3-4956A6484F6B}"/>
              </a:ext>
            </a:extLst>
          </p:cNvPr>
          <p:cNvSpPr/>
          <p:nvPr/>
        </p:nvSpPr>
        <p:spPr>
          <a:xfrm>
            <a:off x="560101" y="5644111"/>
            <a:ext cx="11374180" cy="11935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726985F-D9E3-F941-71CD-3445BA3737F4}"/>
              </a:ext>
            </a:extLst>
          </p:cNvPr>
          <p:cNvSpPr txBox="1"/>
          <p:nvPr/>
        </p:nvSpPr>
        <p:spPr>
          <a:xfrm>
            <a:off x="560101" y="5773378"/>
            <a:ext cx="5424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EBSD Grain Mapping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Same Contiguous Constraint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55E660-537A-07F3-EFF4-F6AD1E32FAD0}"/>
              </a:ext>
            </a:extLst>
          </p:cNvPr>
          <p:cNvSpPr txBox="1"/>
          <p:nvPr/>
        </p:nvSpPr>
        <p:spPr>
          <a:xfrm>
            <a:off x="8216146" y="3138362"/>
            <a:ext cx="2112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Phase regions must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be connected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08A112F-7F62-EEE7-D7CD-217E0E8F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48" y="1493468"/>
            <a:ext cx="2419350" cy="6858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8B56A75-42A4-252F-D1B8-167227B57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298" y="1537335"/>
            <a:ext cx="2297869" cy="63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8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3110E-2923-6E5B-AE43-53F4E3CBE0B9}"/>
              </a:ext>
            </a:extLst>
          </p:cNvPr>
          <p:cNvSpPr txBox="1"/>
          <p:nvPr/>
        </p:nvSpPr>
        <p:spPr>
          <a:xfrm>
            <a:off x="3773195" y="4993153"/>
            <a:ext cx="5059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D6F10-3DA6-CF01-7CDF-72762E6A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42" y="2149290"/>
            <a:ext cx="2600325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12FF0-D426-0C67-7066-80BCA65BB66C}"/>
              </a:ext>
            </a:extLst>
          </p:cNvPr>
          <p:cNvSpPr txBox="1"/>
          <p:nvPr/>
        </p:nvSpPr>
        <p:spPr>
          <a:xfrm>
            <a:off x="3643077" y="2733624"/>
            <a:ext cx="5059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Hermes: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 repository for autonomous systems.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Fork us on GitHub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https://github.com/usnistgov/hermes/tree/main</a:t>
            </a:r>
          </a:p>
        </p:txBody>
      </p:sp>
    </p:spTree>
    <p:extLst>
      <p:ext uri="{BB962C8B-B14F-4D97-AF65-F5344CB8AC3E}">
        <p14:creationId xmlns:p14="http://schemas.microsoft.com/office/powerpoint/2010/main" val="409436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1"/>
          <p:cNvSpPr txBox="1">
            <a:spLocks noGrp="1"/>
          </p:cNvSpPr>
          <p:nvPr>
            <p:ph type="title"/>
          </p:nvPr>
        </p:nvSpPr>
        <p:spPr>
          <a:xfrm>
            <a:off x="108227" y="83021"/>
            <a:ext cx="1188237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Autonomous Neutron Scattering: Superconductors</a:t>
            </a:r>
            <a:endParaRPr/>
          </a:p>
        </p:txBody>
      </p:sp>
      <p:sp>
        <p:nvSpPr>
          <p:cNvPr id="984" name="Google Shape;984;p51"/>
          <p:cNvSpPr txBox="1">
            <a:spLocks noGrp="1"/>
          </p:cNvSpPr>
          <p:nvPr>
            <p:ph type="body" idx="1"/>
          </p:nvPr>
        </p:nvSpPr>
        <p:spPr>
          <a:xfrm>
            <a:off x="791615" y="140858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Autonomous control: 2Theta and Temperature</a:t>
            </a:r>
            <a:endParaRPr/>
          </a:p>
        </p:txBody>
      </p:sp>
      <p:sp>
        <p:nvSpPr>
          <p:cNvPr id="985" name="Google Shape;985;p51"/>
          <p:cNvSpPr txBox="1"/>
          <p:nvPr/>
        </p:nvSpPr>
        <p:spPr>
          <a:xfrm>
            <a:off x="7300593" y="5842429"/>
            <a:ext cx="1388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/>
          </a:p>
        </p:txBody>
      </p:sp>
      <p:sp>
        <p:nvSpPr>
          <p:cNvPr id="986" name="Google Shape;986;p51"/>
          <p:cNvSpPr txBox="1"/>
          <p:nvPr/>
        </p:nvSpPr>
        <p:spPr>
          <a:xfrm rot="-5400000">
            <a:off x="5963809" y="4227514"/>
            <a:ext cx="14947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Intensity</a:t>
            </a:r>
            <a:endParaRPr/>
          </a:p>
        </p:txBody>
      </p:sp>
      <p:grpSp>
        <p:nvGrpSpPr>
          <p:cNvPr id="987" name="Google Shape;987;p51"/>
          <p:cNvGrpSpPr/>
          <p:nvPr/>
        </p:nvGrpSpPr>
        <p:grpSpPr>
          <a:xfrm>
            <a:off x="6842499" y="2894744"/>
            <a:ext cx="5210054" cy="2930077"/>
            <a:chOff x="6617037" y="3484050"/>
            <a:chExt cx="5210054" cy="2930077"/>
          </a:xfrm>
        </p:grpSpPr>
        <p:pic>
          <p:nvPicPr>
            <p:cNvPr id="988" name="Google Shape;988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17037" y="3947704"/>
              <a:ext cx="2574706" cy="246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96779" y="3947704"/>
              <a:ext cx="2730312" cy="2434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Google Shape;990;p51"/>
            <p:cNvSpPr/>
            <p:nvPr/>
          </p:nvSpPr>
          <p:spPr>
            <a:xfrm>
              <a:off x="10396450" y="5611679"/>
              <a:ext cx="259080" cy="27432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1"/>
            <p:cNvSpPr txBox="1"/>
            <p:nvPr/>
          </p:nvSpPr>
          <p:spPr>
            <a:xfrm>
              <a:off x="8314946" y="3484050"/>
              <a:ext cx="22110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Neel Temperature</a:t>
              </a:r>
              <a:endParaRPr/>
            </a:p>
          </p:txBody>
        </p:sp>
      </p:grpSp>
      <p:grpSp>
        <p:nvGrpSpPr>
          <p:cNvPr id="992" name="Google Shape;992;p51"/>
          <p:cNvGrpSpPr/>
          <p:nvPr/>
        </p:nvGrpSpPr>
        <p:grpSpPr>
          <a:xfrm>
            <a:off x="154708" y="3179318"/>
            <a:ext cx="5748380" cy="2742953"/>
            <a:chOff x="154708" y="3179318"/>
            <a:chExt cx="5748380" cy="2742953"/>
          </a:xfrm>
        </p:grpSpPr>
        <p:pic>
          <p:nvPicPr>
            <p:cNvPr id="993" name="Google Shape;993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84139" y="3264076"/>
              <a:ext cx="2818949" cy="2637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4708" y="3179318"/>
              <a:ext cx="2904303" cy="2742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51"/>
            <p:cNvSpPr/>
            <p:nvPr/>
          </p:nvSpPr>
          <p:spPr>
            <a:xfrm>
              <a:off x="2696901" y="4282633"/>
              <a:ext cx="752355" cy="81022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6" name="Google Shape;996;p51"/>
          <p:cNvSpPr txBox="1"/>
          <p:nvPr/>
        </p:nvSpPr>
        <p:spPr>
          <a:xfrm>
            <a:off x="2410358" y="2852143"/>
            <a:ext cx="1746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Parameters</a:t>
            </a:r>
            <a:endParaRPr/>
          </a:p>
        </p:txBody>
      </p:sp>
      <p:sp>
        <p:nvSpPr>
          <p:cNvPr id="997" name="Google Shape;997;p51"/>
          <p:cNvSpPr/>
          <p:nvPr/>
        </p:nvSpPr>
        <p:spPr>
          <a:xfrm>
            <a:off x="9512296" y="2316796"/>
            <a:ext cx="24783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Austin McDannald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2057400" y="76201"/>
            <a:ext cx="91440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33CC"/>
                </a:solidFill>
                <a:latin typeface="Calibri"/>
                <a:ea typeface="Calibri"/>
                <a:cs typeface="Calibri"/>
                <a:sym typeface="Calibri"/>
              </a:rPr>
              <a:t>Annual Machine Learning for Materials Research Boot Camp and Workshop</a:t>
            </a:r>
            <a:endParaRPr sz="2400" b="1" i="0" u="none" strike="noStrike" cap="non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627249" y="2090896"/>
            <a:ext cx="5546596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 researchers from industry, national labs, and academia to ML theory and tools for rapid data analysis.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- 4 days of lectures and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hands-on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exercises (e.g. noise reduction, unsupervised and supervised techniques, computer vision, etc.) includes ML for robot science!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Focus on handling real data, both experimental and computational.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Open-source, Python-based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Symposium on Friday 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0" y="6412832"/>
            <a:ext cx="81340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https://umd-mse.catalog.instructure.com/courses/mlmr-2024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2" descr="C:\Users\akusne\Desktop\NIST-Logo_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6065" y="817737"/>
            <a:ext cx="1766501" cy="78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 descr="UMDlogo cop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557" y="646274"/>
            <a:ext cx="1097234" cy="107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l="23465" t="17454" r="23464" b="22139"/>
          <a:stretch/>
        </p:blipFill>
        <p:spPr>
          <a:xfrm>
            <a:off x="112944" y="29669"/>
            <a:ext cx="1644075" cy="1576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3431018" y="519668"/>
            <a:ext cx="3914830" cy="69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July 22-25 2024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Location: Online</a:t>
            </a:r>
            <a:endParaRPr dirty="0"/>
          </a:p>
        </p:txBody>
      </p:sp>
      <p:grpSp>
        <p:nvGrpSpPr>
          <p:cNvPr id="102" name="Google Shape;102;p2"/>
          <p:cNvGrpSpPr/>
          <p:nvPr/>
        </p:nvGrpSpPr>
        <p:grpSpPr>
          <a:xfrm>
            <a:off x="101769" y="1186151"/>
            <a:ext cx="7244079" cy="5342388"/>
            <a:chOff x="-81279" y="1182246"/>
            <a:chExt cx="7244079" cy="5342388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6">
              <a:alphaModFix/>
            </a:blip>
            <a:srcRect t="28279" r="64563" b="43537"/>
            <a:stretch/>
          </p:blipFill>
          <p:spPr>
            <a:xfrm>
              <a:off x="5060164" y="1182246"/>
              <a:ext cx="2102636" cy="906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6352" y="2088728"/>
              <a:ext cx="6006004" cy="4435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2"/>
            <p:cNvPicPr preferRelativeResize="0"/>
            <p:nvPr/>
          </p:nvPicPr>
          <p:blipFill rotWithShape="1">
            <a:blip r:embed="rId6">
              <a:alphaModFix/>
            </a:blip>
            <a:srcRect b="71816"/>
            <a:stretch/>
          </p:blipFill>
          <p:spPr>
            <a:xfrm>
              <a:off x="-81279" y="1182247"/>
              <a:ext cx="5933440" cy="906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"/>
            <p:cNvSpPr txBox="1"/>
            <p:nvPr/>
          </p:nvSpPr>
          <p:spPr>
            <a:xfrm>
              <a:off x="6356169" y="1625326"/>
              <a:ext cx="806631" cy="4616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2020</a:t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442557" y="1182246"/>
              <a:ext cx="2451440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Hybrid, ~200 attendees!</a:t>
              </a: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8627455" y="6406056"/>
            <a:ext cx="3127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Contact: aaron.kusne@nist.gov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25;p5">
            <a:extLst>
              <a:ext uri="{FF2B5EF4-FFF2-40B4-BE49-F238E27FC236}">
                <a16:creationId xmlns:a16="http://schemas.microsoft.com/office/drawing/2014/main" id="{DC546F4D-A6C5-128E-6DD1-1EC4BA55628A}"/>
              </a:ext>
            </a:extLst>
          </p:cNvPr>
          <p:cNvSpPr txBox="1">
            <a:spLocks/>
          </p:cNvSpPr>
          <p:nvPr/>
        </p:nvSpPr>
        <p:spPr>
          <a:xfrm>
            <a:off x="1937084" y="2103437"/>
            <a:ext cx="77122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tx1"/>
                </a:solidFill>
              </a:rPr>
              <a:t>To the Gaussian Process </a:t>
            </a:r>
            <a:br>
              <a:rPr lang="en-US" kern="0" dirty="0">
                <a:solidFill>
                  <a:schemeClr val="tx1"/>
                </a:solidFill>
              </a:rPr>
            </a:br>
            <a:r>
              <a:rPr lang="en-US" kern="0" dirty="0" err="1">
                <a:solidFill>
                  <a:schemeClr val="tx1"/>
                </a:solidFill>
              </a:rPr>
              <a:t>Colab</a:t>
            </a:r>
            <a:r>
              <a:rPr lang="en-US" kern="0" dirty="0">
                <a:solidFill>
                  <a:schemeClr val="tx1"/>
                </a:solidFill>
              </a:rPr>
              <a:t> Notebook!</a:t>
            </a:r>
            <a:br>
              <a:rPr lang="en-US" kern="0" dirty="0">
                <a:solidFill>
                  <a:schemeClr val="tx1"/>
                </a:solidFill>
              </a:rPr>
            </a:br>
            <a:br>
              <a:rPr lang="en-US" kern="0" dirty="0"/>
            </a:br>
            <a:r>
              <a:rPr lang="en-US" kern="0" dirty="0">
                <a:hlinkClick r:id="rId3"/>
              </a:rPr>
              <a:t>https://tinyurl.com/3db88ka5</a:t>
            </a:r>
            <a:r>
              <a:rPr lang="en-US" kern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38110-C459-E395-213C-7F6285D333BA}"/>
              </a:ext>
            </a:extLst>
          </p:cNvPr>
          <p:cNvSpPr txBox="1"/>
          <p:nvPr/>
        </p:nvSpPr>
        <p:spPr>
          <a:xfrm>
            <a:off x="2859065" y="5738718"/>
            <a:ext cx="950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https://github.com/mannodiarun/mrs_spring_tutorial/tree/GP_and_AL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24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86E7EA-203D-B179-EC11-1EA62EAC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-80486"/>
            <a:ext cx="961799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Leveraging Theory for Enhanced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9A523-962A-6925-8787-596CEEF1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1" y="1232477"/>
            <a:ext cx="4762500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36E12-EFAB-0A4C-0B31-40C3FCE8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317" y="1304644"/>
            <a:ext cx="4762500" cy="3495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4C7B0-25BF-08A8-9C80-E9DA2D2E7EEE}"/>
              </a:ext>
            </a:extLst>
          </p:cNvPr>
          <p:cNvSpPr txBox="1"/>
          <p:nvPr/>
        </p:nvSpPr>
        <p:spPr>
          <a:xfrm>
            <a:off x="381000" y="3392146"/>
            <a:ext cx="6417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</a:rPr>
              <a:t>Goal</a:t>
            </a:r>
            <a:r>
              <a:rPr lang="en-US" dirty="0">
                <a:solidFill>
                  <a:srgbClr val="333333"/>
                </a:solidFill>
              </a:rPr>
              <a:t>: Predict the Radius of Gyration (</a:t>
            </a:r>
            <a:r>
              <a:rPr lang="en-US" dirty="0" err="1">
                <a:solidFill>
                  <a:srgbClr val="333333"/>
                </a:solidFill>
              </a:rPr>
              <a:t>R</a:t>
            </a:r>
            <a:r>
              <a:rPr lang="en-US" baseline="-25000" dirty="0" err="1">
                <a:solidFill>
                  <a:srgbClr val="333333"/>
                </a:solidFill>
              </a:rPr>
              <a:t>g</a:t>
            </a:r>
            <a:r>
              <a:rPr lang="en-US" dirty="0">
                <a:solidFill>
                  <a:srgbClr val="333333"/>
                </a:solidFill>
              </a:rPr>
              <a:t>) of a single polymer chain given the chain length and solvent quality. 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/>
              <a:t>Need computationally expensive molecular dynamics (MD) simulations to calculate </a:t>
            </a:r>
            <a:r>
              <a:rPr lang="en-US" dirty="0" err="1"/>
              <a:t>R</a:t>
            </a:r>
            <a:r>
              <a:rPr lang="en-US" baseline="-25000" dirty="0" err="1"/>
              <a:t>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Used GPR with different methods for encoding theory to interpolate and extrapolate from the MD simulations  with propagated uncertainty.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D02AB-59EC-CBC7-838E-839F40452FA7}"/>
              </a:ext>
            </a:extLst>
          </p:cNvPr>
          <p:cNvSpPr txBox="1"/>
          <p:nvPr/>
        </p:nvSpPr>
        <p:spPr>
          <a:xfrm>
            <a:off x="381000" y="6204247"/>
            <a:ext cx="8202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rgbClr val="333333"/>
                </a:solidFill>
                <a:effectLst/>
                <a:latin typeface="-apple-system"/>
              </a:rPr>
              <a:t>D. J. Audus, A. McDannald, B. DeCost </a:t>
            </a:r>
            <a:r>
              <a:rPr lang="es-ES" b="0" i="1" dirty="0">
                <a:solidFill>
                  <a:srgbClr val="333333"/>
                </a:solidFill>
                <a:effectLst/>
                <a:latin typeface="-apple-system"/>
              </a:rPr>
              <a:t>ACS Macro </a:t>
            </a:r>
            <a:r>
              <a:rPr lang="es-ES" b="0" i="1" dirty="0" err="1">
                <a:solidFill>
                  <a:srgbClr val="333333"/>
                </a:solidFill>
                <a:effectLst/>
                <a:latin typeface="-apple-system"/>
              </a:rPr>
              <a:t>Lett</a:t>
            </a:r>
            <a:r>
              <a:rPr lang="es-ES" b="0" i="1" dirty="0">
                <a:solidFill>
                  <a:srgbClr val="333333"/>
                </a:solidFill>
                <a:effectLst/>
                <a:latin typeface="-apple-system"/>
              </a:rPr>
              <a:t>. 2022, 11, 9, 1117–1122</a:t>
            </a:r>
            <a:endParaRPr lang="en-US" b="0" i="0" dirty="0">
              <a:solidFill>
                <a:srgbClr val="333333"/>
              </a:solidFill>
              <a:effectLst/>
              <a:latin typeface="-apple-system"/>
              <a:hlinkClick r:id="rId5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https://doi.org/10.1021/acsmacrolett.2c00369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1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Calibri" panose="020F0502020204030204" pitchFamily="34" charset="0"/>
              </a:rPr>
              <a:t>Joint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E131C-F8B5-475A-A6E2-5A38504F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0" y="1247709"/>
            <a:ext cx="4138084" cy="1869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36431-B6F0-C703-4927-7416888EF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06" y="3148977"/>
            <a:ext cx="1806963" cy="1896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96043-8248-CCE6-87C5-5DB36046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98" y="4985060"/>
            <a:ext cx="1806963" cy="1855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7E6C5E-7AAE-63BF-D1A0-D648C83AE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084" y="3118468"/>
            <a:ext cx="1737995" cy="1882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1CA72F-357D-BA39-F383-EE1843301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561" y="4909193"/>
            <a:ext cx="1806963" cy="1944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346207-23C3-35DB-A49C-83BAFBB4D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892" y="1249364"/>
            <a:ext cx="3924284" cy="1889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1E64E-1761-30B9-D55F-0FEB7DCB6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942" y="3131998"/>
            <a:ext cx="1813860" cy="18690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75D0B4-FCCD-0154-04A5-67F093EE0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6077" y="4983789"/>
            <a:ext cx="1813860" cy="18690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D8C96-8AFC-EC55-A747-E4C7EB312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5820" y="3171651"/>
            <a:ext cx="1779376" cy="18621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23C2C0-9D92-F644-2C1B-8BB4BC4EA5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8119" y="4926894"/>
            <a:ext cx="1848345" cy="19311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D267A54-F976-3D48-3D70-53D55756A25A}"/>
              </a:ext>
            </a:extLst>
          </p:cNvPr>
          <p:cNvSpPr txBox="1"/>
          <p:nvPr/>
        </p:nvSpPr>
        <p:spPr>
          <a:xfrm>
            <a:off x="4445354" y="1495280"/>
            <a:ext cx="283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data of Phase Map</a:t>
            </a:r>
          </a:p>
          <a:p>
            <a:r>
              <a:rPr lang="en-US" dirty="0"/>
              <a:t>Not much data on Property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ADF40-7DDF-B72B-B9A1-3C16E44E3BF5}"/>
              </a:ext>
            </a:extLst>
          </p:cNvPr>
          <p:cNvSpPr txBox="1"/>
          <p:nvPr/>
        </p:nvSpPr>
        <p:spPr>
          <a:xfrm>
            <a:off x="4445354" y="2238096"/>
            <a:ext cx="294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much data of Phase Map</a:t>
            </a:r>
          </a:p>
          <a:p>
            <a:r>
              <a:rPr lang="en-US" dirty="0"/>
              <a:t>Lots of data on Property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01F204-7970-E9C1-E377-E7FF6CFDC05A}"/>
              </a:ext>
            </a:extLst>
          </p:cNvPr>
          <p:cNvSpPr txBox="1"/>
          <p:nvPr/>
        </p:nvSpPr>
        <p:spPr>
          <a:xfrm>
            <a:off x="4290328" y="4059882"/>
            <a:ext cx="3009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Map and Functional Property are Co-Regionalized</a:t>
            </a:r>
          </a:p>
          <a:p>
            <a:endParaRPr lang="en-US" dirty="0"/>
          </a:p>
          <a:p>
            <a:r>
              <a:rPr lang="en-US" dirty="0"/>
              <a:t>Joint inference: </a:t>
            </a:r>
          </a:p>
          <a:p>
            <a:r>
              <a:rPr lang="en-US" dirty="0"/>
              <a:t>data on one informs the other</a:t>
            </a:r>
          </a:p>
          <a:p>
            <a:endParaRPr lang="en-US" dirty="0"/>
          </a:p>
          <a:p>
            <a:r>
              <a:rPr lang="en-US" dirty="0"/>
              <a:t>SAGE:</a:t>
            </a:r>
          </a:p>
          <a:p>
            <a:r>
              <a:rPr lang="en-US" dirty="0">
                <a:hlinkClick r:id="rId13"/>
              </a:rPr>
              <a:t>arXiv:2311.06228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25;p5">
            <a:extLst>
              <a:ext uri="{FF2B5EF4-FFF2-40B4-BE49-F238E27FC236}">
                <a16:creationId xmlns:a16="http://schemas.microsoft.com/office/drawing/2014/main" id="{83CA544C-1A26-70F0-A105-EE1636253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7084" y="2103437"/>
            <a:ext cx="77122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tx1"/>
                </a:solidFill>
              </a:rPr>
              <a:t>To the Active Learning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Colab</a:t>
            </a:r>
            <a:r>
              <a:rPr lang="en-US" dirty="0">
                <a:solidFill>
                  <a:schemeClr val="tx1"/>
                </a:solidFill>
              </a:rPr>
              <a:t> Notebook!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dirty="0">
                <a:hlinkClick r:id="rId3"/>
              </a:rPr>
              <a:t>https://tinyurl.com/2zu9n7aj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D1194-118C-7911-0B5D-2BA62BAE1F9F}"/>
              </a:ext>
            </a:extLst>
          </p:cNvPr>
          <p:cNvSpPr txBox="1"/>
          <p:nvPr/>
        </p:nvSpPr>
        <p:spPr>
          <a:xfrm>
            <a:off x="2859065" y="5738718"/>
            <a:ext cx="950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https://github.com/mannodiarun/mrs_spring_tutorial/tree/GP_and_AL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95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-80401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A low-cost robot science kit for education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5" name="Picture 2" descr="figure 3">
            <a:extLst>
              <a:ext uri="{FF2B5EF4-FFF2-40B4-BE49-F238E27FC236}">
                <a16:creationId xmlns:a16="http://schemas.microsoft.com/office/drawing/2014/main" id="{919A7FEB-26CE-3609-684A-19F10066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48" y="2192449"/>
            <a:ext cx="4947200" cy="312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figure 1">
            <a:extLst>
              <a:ext uri="{FF2B5EF4-FFF2-40B4-BE49-F238E27FC236}">
                <a16:creationId xmlns:a16="http://schemas.microsoft.com/office/drawing/2014/main" id="{5F3D3EFD-DD42-B209-B979-5E66BF82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" y="1306294"/>
            <a:ext cx="65246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FE89D97-D8B7-82A4-ADFD-D985F9591854}"/>
              </a:ext>
            </a:extLst>
          </p:cNvPr>
          <p:cNvSpPr txBox="1"/>
          <p:nvPr/>
        </p:nvSpPr>
        <p:spPr>
          <a:xfrm>
            <a:off x="451621" y="6135899"/>
            <a:ext cx="8202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rgbClr val="333333"/>
                </a:solidFill>
                <a:effectLst/>
                <a:latin typeface="-apple-system"/>
              </a:rPr>
              <a:t>Saar, L., Liang, H., Wang, A. </a:t>
            </a:r>
            <a:r>
              <a:rPr lang="nl-NL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nl-NL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MRS Bulletin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47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881–885 (2022).</a:t>
            </a:r>
            <a:endParaRPr lang="en-US" b="0" i="0" dirty="0">
              <a:solidFill>
                <a:srgbClr val="333333"/>
              </a:solidFill>
              <a:effectLst/>
              <a:latin typeface="-apple-system"/>
              <a:hlinkClick r:id="rId5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https://doi.org/10.1557/s43577-022-00430-2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1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Autonomous Phase Mapping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Google Shape;892;p46">
            <a:extLst>
              <a:ext uri="{FF2B5EF4-FFF2-40B4-BE49-F238E27FC236}">
                <a16:creationId xmlns:a16="http://schemas.microsoft.com/office/drawing/2014/main" id="{FD08B488-5CB0-D63C-3510-3DDD55F44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255" y="1112264"/>
            <a:ext cx="11368161" cy="569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894;p46">
            <a:extLst>
              <a:ext uri="{FF2B5EF4-FFF2-40B4-BE49-F238E27FC236}">
                <a16:creationId xmlns:a16="http://schemas.microsoft.com/office/drawing/2014/main" id="{0AE427C2-AE67-0CE4-0C2E-DC9F2B5632FC}"/>
              </a:ext>
            </a:extLst>
          </p:cNvPr>
          <p:cNvGrpSpPr/>
          <p:nvPr/>
        </p:nvGrpSpPr>
        <p:grpSpPr>
          <a:xfrm>
            <a:off x="8223464" y="2741907"/>
            <a:ext cx="3166918" cy="694456"/>
            <a:chOff x="7178959" y="6161264"/>
            <a:chExt cx="3166918" cy="694456"/>
          </a:xfrm>
        </p:grpSpPr>
        <p:cxnSp>
          <p:nvCxnSpPr>
            <p:cNvPr id="66" name="Google Shape;895;p46">
              <a:extLst>
                <a:ext uri="{FF2B5EF4-FFF2-40B4-BE49-F238E27FC236}">
                  <a16:creationId xmlns:a16="http://schemas.microsoft.com/office/drawing/2014/main" id="{12C01632-8B12-382C-B9E8-FFEB2F4248DC}"/>
                </a:ext>
              </a:extLst>
            </p:cNvPr>
            <p:cNvCxnSpPr/>
            <p:nvPr/>
          </p:nvCxnSpPr>
          <p:spPr>
            <a:xfrm>
              <a:off x="7178959" y="6345930"/>
              <a:ext cx="768626" cy="0"/>
            </a:xfrm>
            <a:prstGeom prst="straightConnector1">
              <a:avLst/>
            </a:prstGeom>
            <a:noFill/>
            <a:ln w="66675" cap="flat" cmpd="sng">
              <a:solidFill>
                <a:srgbClr val="252AF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896;p46">
              <a:extLst>
                <a:ext uri="{FF2B5EF4-FFF2-40B4-BE49-F238E27FC236}">
                  <a16:creationId xmlns:a16="http://schemas.microsoft.com/office/drawing/2014/main" id="{44485FFF-0CFC-4B26-A8A6-892E85EFBBF6}"/>
                </a:ext>
              </a:extLst>
            </p:cNvPr>
            <p:cNvCxnSpPr/>
            <p:nvPr/>
          </p:nvCxnSpPr>
          <p:spPr>
            <a:xfrm>
              <a:off x="7178959" y="6679852"/>
              <a:ext cx="768626" cy="0"/>
            </a:xfrm>
            <a:prstGeom prst="straightConnector1">
              <a:avLst/>
            </a:prstGeom>
            <a:noFill/>
            <a:ln w="666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0" name="Google Shape;897;p46">
              <a:extLst>
                <a:ext uri="{FF2B5EF4-FFF2-40B4-BE49-F238E27FC236}">
                  <a16:creationId xmlns:a16="http://schemas.microsoft.com/office/drawing/2014/main" id="{EDB51CB7-7422-860E-05CD-C85D1DF5077C}"/>
                </a:ext>
              </a:extLst>
            </p:cNvPr>
            <p:cNvSpPr txBox="1"/>
            <p:nvPr/>
          </p:nvSpPr>
          <p:spPr>
            <a:xfrm>
              <a:off x="8219141" y="6161264"/>
              <a:ext cx="21267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Autonomous F-score</a:t>
              </a:r>
              <a:endParaRPr/>
            </a:p>
          </p:txBody>
        </p:sp>
        <p:sp>
          <p:nvSpPr>
            <p:cNvPr id="71" name="Google Shape;898;p46">
              <a:extLst>
                <a:ext uri="{FF2B5EF4-FFF2-40B4-BE49-F238E27FC236}">
                  <a16:creationId xmlns:a16="http://schemas.microsoft.com/office/drawing/2014/main" id="{78A18F78-4D76-0A81-6EE5-09C6F2CF61D4}"/>
                </a:ext>
              </a:extLst>
            </p:cNvPr>
            <p:cNvSpPr txBox="1"/>
            <p:nvPr/>
          </p:nvSpPr>
          <p:spPr>
            <a:xfrm>
              <a:off x="8223029" y="6486388"/>
              <a:ext cx="1907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Sequential F-score</a:t>
              </a:r>
              <a:endParaRPr/>
            </a:p>
          </p:txBody>
        </p:sp>
      </p:grpSp>
      <p:grpSp>
        <p:nvGrpSpPr>
          <p:cNvPr id="72" name="Google Shape;899;p46">
            <a:extLst>
              <a:ext uri="{FF2B5EF4-FFF2-40B4-BE49-F238E27FC236}">
                <a16:creationId xmlns:a16="http://schemas.microsoft.com/office/drawing/2014/main" id="{5596361A-1654-8DE4-E7B7-138490196B56}"/>
              </a:ext>
            </a:extLst>
          </p:cNvPr>
          <p:cNvGrpSpPr/>
          <p:nvPr/>
        </p:nvGrpSpPr>
        <p:grpSpPr>
          <a:xfrm>
            <a:off x="481992" y="2436783"/>
            <a:ext cx="3167467" cy="1431161"/>
            <a:chOff x="1808523" y="5657287"/>
            <a:chExt cx="3167467" cy="1431161"/>
          </a:xfrm>
        </p:grpSpPr>
        <p:sp>
          <p:nvSpPr>
            <p:cNvPr id="73" name="Google Shape;900;p46">
              <a:extLst>
                <a:ext uri="{FF2B5EF4-FFF2-40B4-BE49-F238E27FC236}">
                  <a16:creationId xmlns:a16="http://schemas.microsoft.com/office/drawing/2014/main" id="{CDBCA015-A777-FF52-36A3-E6546287E630}"/>
                </a:ext>
              </a:extLst>
            </p:cNvPr>
            <p:cNvSpPr txBox="1"/>
            <p:nvPr/>
          </p:nvSpPr>
          <p:spPr>
            <a:xfrm>
              <a:off x="2287049" y="5657287"/>
              <a:ext cx="2688941" cy="143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Estimated phase boundary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Theory-based sample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Query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Measured samples</a:t>
              </a:r>
              <a:endParaRPr/>
            </a:p>
          </p:txBody>
        </p:sp>
        <p:cxnSp>
          <p:nvCxnSpPr>
            <p:cNvPr id="74" name="Google Shape;901;p46">
              <a:extLst>
                <a:ext uri="{FF2B5EF4-FFF2-40B4-BE49-F238E27FC236}">
                  <a16:creationId xmlns:a16="http://schemas.microsoft.com/office/drawing/2014/main" id="{8FB3E93A-0534-B5BB-8BD9-CE76818C33F9}"/>
                </a:ext>
              </a:extLst>
            </p:cNvPr>
            <p:cNvCxnSpPr/>
            <p:nvPr/>
          </p:nvCxnSpPr>
          <p:spPr>
            <a:xfrm>
              <a:off x="1808523" y="5839065"/>
              <a:ext cx="478526" cy="0"/>
            </a:xfrm>
            <a:prstGeom prst="straightConnector1">
              <a:avLst/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5" name="Google Shape;902;p46">
              <a:extLst>
                <a:ext uri="{FF2B5EF4-FFF2-40B4-BE49-F238E27FC236}">
                  <a16:creationId xmlns:a16="http://schemas.microsoft.com/office/drawing/2014/main" id="{55922430-0278-879A-42D7-EB36957BCE46}"/>
                </a:ext>
              </a:extLst>
            </p:cNvPr>
            <p:cNvSpPr/>
            <p:nvPr/>
          </p:nvSpPr>
          <p:spPr>
            <a:xfrm>
              <a:off x="1935480" y="6112220"/>
              <a:ext cx="182880" cy="19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03;p46">
              <a:extLst>
                <a:ext uri="{FF2B5EF4-FFF2-40B4-BE49-F238E27FC236}">
                  <a16:creationId xmlns:a16="http://schemas.microsoft.com/office/drawing/2014/main" id="{92CA5815-F1A0-4999-032F-A1BD3B364A96}"/>
                </a:ext>
              </a:extLst>
            </p:cNvPr>
            <p:cNvSpPr/>
            <p:nvPr/>
          </p:nvSpPr>
          <p:spPr>
            <a:xfrm>
              <a:off x="1950381" y="6455486"/>
              <a:ext cx="164199" cy="204095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04;p46">
              <a:extLst>
                <a:ext uri="{FF2B5EF4-FFF2-40B4-BE49-F238E27FC236}">
                  <a16:creationId xmlns:a16="http://schemas.microsoft.com/office/drawing/2014/main" id="{2104AB7E-75A9-E891-25F4-5F1DD796015A}"/>
                </a:ext>
              </a:extLst>
            </p:cNvPr>
            <p:cNvSpPr/>
            <p:nvPr/>
          </p:nvSpPr>
          <p:spPr>
            <a:xfrm>
              <a:off x="1935480" y="6787408"/>
              <a:ext cx="196943" cy="190500"/>
            </a:xfrm>
            <a:prstGeom prst="ellipse">
              <a:avLst/>
            </a:prstGeom>
            <a:solidFill>
              <a:srgbClr val="252AF7"/>
            </a:solidFill>
            <a:ln w="12700" cap="flat" cmpd="sng">
              <a:solidFill>
                <a:srgbClr val="F240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905;p46">
            <a:extLst>
              <a:ext uri="{FF2B5EF4-FFF2-40B4-BE49-F238E27FC236}">
                <a16:creationId xmlns:a16="http://schemas.microsoft.com/office/drawing/2014/main" id="{68EAF806-008C-F33A-B28F-267868EBC202}"/>
              </a:ext>
            </a:extLst>
          </p:cNvPr>
          <p:cNvSpPr txBox="1"/>
          <p:nvPr/>
        </p:nvSpPr>
        <p:spPr>
          <a:xfrm rot="-5400000">
            <a:off x="4221600" y="3463368"/>
            <a:ext cx="27833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Misclassification Probability</a:t>
            </a:r>
            <a:endParaRPr/>
          </a:p>
        </p:txBody>
      </p:sp>
      <p:sp>
        <p:nvSpPr>
          <p:cNvPr id="79" name="Google Shape;906;p46">
            <a:extLst>
              <a:ext uri="{FF2B5EF4-FFF2-40B4-BE49-F238E27FC236}">
                <a16:creationId xmlns:a16="http://schemas.microsoft.com/office/drawing/2014/main" id="{E0145F5B-9E17-F381-6686-17159111A691}"/>
              </a:ext>
            </a:extLst>
          </p:cNvPr>
          <p:cNvSpPr txBox="1"/>
          <p:nvPr/>
        </p:nvSpPr>
        <p:spPr>
          <a:xfrm>
            <a:off x="241028" y="6488514"/>
            <a:ext cx="8041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is controlling X-ray diffraction systems at SLAC &amp; in the lab!</a:t>
            </a:r>
            <a:endParaRPr/>
          </a:p>
        </p:txBody>
      </p:sp>
      <p:pic>
        <p:nvPicPr>
          <p:cNvPr id="80" name="Google Shape;907;p46">
            <a:extLst>
              <a:ext uri="{FF2B5EF4-FFF2-40B4-BE49-F238E27FC236}">
                <a16:creationId xmlns:a16="http://schemas.microsoft.com/office/drawing/2014/main" id="{8DF3378E-1916-FA99-3AC4-AE028DD1D3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1306" y="5247025"/>
            <a:ext cx="1720694" cy="1522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908;p46">
            <a:extLst>
              <a:ext uri="{FF2B5EF4-FFF2-40B4-BE49-F238E27FC236}">
                <a16:creationId xmlns:a16="http://schemas.microsoft.com/office/drawing/2014/main" id="{5E796073-AC1E-78FF-EF5D-CF1169222EED}"/>
              </a:ext>
            </a:extLst>
          </p:cNvPr>
          <p:cNvGrpSpPr/>
          <p:nvPr/>
        </p:nvGrpSpPr>
        <p:grpSpPr>
          <a:xfrm>
            <a:off x="-164305" y="4133737"/>
            <a:ext cx="2708556" cy="2046765"/>
            <a:chOff x="-164305" y="3467312"/>
            <a:chExt cx="2708556" cy="2046765"/>
          </a:xfrm>
        </p:grpSpPr>
        <p:pic>
          <p:nvPicPr>
            <p:cNvPr id="82" name="Google Shape;909;p46">
              <a:extLst>
                <a:ext uri="{FF2B5EF4-FFF2-40B4-BE49-F238E27FC236}">
                  <a16:creationId xmlns:a16="http://schemas.microsoft.com/office/drawing/2014/main" id="{18CE4BE8-5AD3-1AC9-15B4-40CB6AFCFBA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4305" y="3637411"/>
              <a:ext cx="2469293" cy="178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910;p46">
              <a:extLst>
                <a:ext uri="{FF2B5EF4-FFF2-40B4-BE49-F238E27FC236}">
                  <a16:creationId xmlns:a16="http://schemas.microsoft.com/office/drawing/2014/main" id="{F84527B9-842F-D96E-576C-F990CBCA412F}"/>
                </a:ext>
              </a:extLst>
            </p:cNvPr>
            <p:cNvGrpSpPr/>
            <p:nvPr/>
          </p:nvGrpSpPr>
          <p:grpSpPr>
            <a:xfrm>
              <a:off x="127322" y="3467312"/>
              <a:ext cx="2416929" cy="2046765"/>
              <a:chOff x="241028" y="3596634"/>
              <a:chExt cx="2083521" cy="1772169"/>
            </a:xfrm>
          </p:grpSpPr>
          <p:sp>
            <p:nvSpPr>
              <p:cNvPr id="85" name="Google Shape;911;p46">
                <a:extLst>
                  <a:ext uri="{FF2B5EF4-FFF2-40B4-BE49-F238E27FC236}">
                    <a16:creationId xmlns:a16="http://schemas.microsoft.com/office/drawing/2014/main" id="{141F411F-1DED-4A30-A2AC-9ED28CCDB881}"/>
                  </a:ext>
                </a:extLst>
              </p:cNvPr>
              <p:cNvSpPr txBox="1"/>
              <p:nvPr/>
            </p:nvSpPr>
            <p:spPr>
              <a:xfrm>
                <a:off x="241028" y="5052106"/>
                <a:ext cx="440917" cy="316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" name="Google Shape;912;p46">
                <a:extLst>
                  <a:ext uri="{FF2B5EF4-FFF2-40B4-BE49-F238E27FC236}">
                    <a16:creationId xmlns:a16="http://schemas.microsoft.com/office/drawing/2014/main" id="{8DE164BB-A06B-594F-DFA1-31C4A2D2A1D1}"/>
                  </a:ext>
                </a:extLst>
              </p:cNvPr>
              <p:cNvSpPr txBox="1"/>
              <p:nvPr/>
            </p:nvSpPr>
            <p:spPr>
              <a:xfrm>
                <a:off x="1320095" y="5053039"/>
                <a:ext cx="1004454" cy="294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0.4</a:t>
                </a: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" name="Google Shape;913;p46">
                <a:extLst>
                  <a:ext uri="{FF2B5EF4-FFF2-40B4-BE49-F238E27FC236}">
                    <a16:creationId xmlns:a16="http://schemas.microsoft.com/office/drawing/2014/main" id="{1F6EEC2D-586D-0416-A597-630C6AAD0F18}"/>
                  </a:ext>
                </a:extLst>
              </p:cNvPr>
              <p:cNvSpPr txBox="1"/>
              <p:nvPr/>
            </p:nvSpPr>
            <p:spPr>
              <a:xfrm>
                <a:off x="681947" y="3596634"/>
                <a:ext cx="1044828" cy="360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0.4</a:t>
                </a:r>
                <a:r>
                  <a:rPr lang="en-US"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Pd</a:t>
                </a:r>
                <a:r>
                  <a:rPr lang="en-US" sz="135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88" name="Google Shape;914;p46">
            <a:extLst>
              <a:ext uri="{FF2B5EF4-FFF2-40B4-BE49-F238E27FC236}">
                <a16:creationId xmlns:a16="http://schemas.microsoft.com/office/drawing/2014/main" id="{A002CA1F-DBB5-2B4A-E097-EAD27C964B72}"/>
              </a:ext>
            </a:extLst>
          </p:cNvPr>
          <p:cNvGrpSpPr/>
          <p:nvPr/>
        </p:nvGrpSpPr>
        <p:grpSpPr>
          <a:xfrm>
            <a:off x="2081359" y="2026997"/>
            <a:ext cx="5056535" cy="3910119"/>
            <a:chOff x="218938" y="3552850"/>
            <a:chExt cx="2113747" cy="1794434"/>
          </a:xfrm>
        </p:grpSpPr>
        <p:sp>
          <p:nvSpPr>
            <p:cNvPr id="89" name="Google Shape;915;p46">
              <a:extLst>
                <a:ext uri="{FF2B5EF4-FFF2-40B4-BE49-F238E27FC236}">
                  <a16:creationId xmlns:a16="http://schemas.microsoft.com/office/drawing/2014/main" id="{D9405B22-A6A8-B052-E8A0-6059ECAD80D7}"/>
                </a:ext>
              </a:extLst>
            </p:cNvPr>
            <p:cNvSpPr txBox="1"/>
            <p:nvPr/>
          </p:nvSpPr>
          <p:spPr>
            <a:xfrm>
              <a:off x="218938" y="5030587"/>
              <a:ext cx="440917" cy="316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Fe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" name="Google Shape;916;p46">
              <a:extLst>
                <a:ext uri="{FF2B5EF4-FFF2-40B4-BE49-F238E27FC236}">
                  <a16:creationId xmlns:a16="http://schemas.microsoft.com/office/drawing/2014/main" id="{A728FD1C-F0F4-7047-B7F5-896C52123A82}"/>
                </a:ext>
              </a:extLst>
            </p:cNvPr>
            <p:cNvSpPr txBox="1"/>
            <p:nvPr/>
          </p:nvSpPr>
          <p:spPr>
            <a:xfrm>
              <a:off x="1328231" y="5025449"/>
              <a:ext cx="1004454" cy="294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Fe</a:t>
              </a:r>
              <a:r>
                <a:rPr lang="en-US" sz="2000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0.4</a:t>
              </a: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</a:t>
              </a:r>
              <a:r>
                <a:rPr lang="en-US" sz="2000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0.6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" name="Google Shape;917;p46">
              <a:extLst>
                <a:ext uri="{FF2B5EF4-FFF2-40B4-BE49-F238E27FC236}">
                  <a16:creationId xmlns:a16="http://schemas.microsoft.com/office/drawing/2014/main" id="{BFD9E481-23C5-BE53-9975-14EAF8CFF56D}"/>
                </a:ext>
              </a:extLst>
            </p:cNvPr>
            <p:cNvSpPr txBox="1"/>
            <p:nvPr/>
          </p:nvSpPr>
          <p:spPr>
            <a:xfrm>
              <a:off x="745651" y="3552850"/>
              <a:ext cx="1044828" cy="360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Fe</a:t>
              </a:r>
              <a:r>
                <a:rPr lang="en-US" sz="2000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0.4</a:t>
              </a: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Pd</a:t>
              </a:r>
              <a:r>
                <a:rPr lang="en-US" sz="2000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0.6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99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FA0DC5D-8323-89C4-4AF6-ACD7CEDD81E4}"/>
              </a:ext>
            </a:extLst>
          </p:cNvPr>
          <p:cNvSpPr txBox="1">
            <a:spLocks/>
          </p:cNvSpPr>
          <p:nvPr/>
        </p:nvSpPr>
        <p:spPr>
          <a:xfrm>
            <a:off x="175318" y="-77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Diagram + Functional Property Optimization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8975-0F60-876B-92DD-5E4EA100F6E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92902-5F8A-48A0-A5C0-FA14212D2D1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923;p47">
            <a:extLst>
              <a:ext uri="{FF2B5EF4-FFF2-40B4-BE49-F238E27FC236}">
                <a16:creationId xmlns:a16="http://schemas.microsoft.com/office/drawing/2014/main" id="{C74432CD-1709-BA6C-52CA-D2556C448E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Crystal structure impacts functional properties.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kern="0"/>
              <a:t>Exploit phase diagram to hone in on optimal materials.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/>
              <a:t>At each iteration, measure XRD and Functional Property</a:t>
            </a:r>
          </a:p>
        </p:txBody>
      </p:sp>
      <p:grpSp>
        <p:nvGrpSpPr>
          <p:cNvPr id="21" name="Google Shape;924;p47">
            <a:extLst>
              <a:ext uri="{FF2B5EF4-FFF2-40B4-BE49-F238E27FC236}">
                <a16:creationId xmlns:a16="http://schemas.microsoft.com/office/drawing/2014/main" id="{2F4EC3BA-6C8A-5E2E-F809-2647A2C7FCB5}"/>
              </a:ext>
            </a:extLst>
          </p:cNvPr>
          <p:cNvGrpSpPr/>
          <p:nvPr/>
        </p:nvGrpSpPr>
        <p:grpSpPr>
          <a:xfrm>
            <a:off x="1922913" y="3576643"/>
            <a:ext cx="3507625" cy="2664038"/>
            <a:chOff x="-164305" y="3467313"/>
            <a:chExt cx="2760922" cy="2096918"/>
          </a:xfrm>
        </p:grpSpPr>
        <p:pic>
          <p:nvPicPr>
            <p:cNvPr id="22" name="Google Shape;925;p47">
              <a:extLst>
                <a:ext uri="{FF2B5EF4-FFF2-40B4-BE49-F238E27FC236}">
                  <a16:creationId xmlns:a16="http://schemas.microsoft.com/office/drawing/2014/main" id="{661EADAD-1C43-8E0D-02EA-E67A10B198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64305" y="3637411"/>
              <a:ext cx="2469293" cy="178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926;p47">
              <a:extLst>
                <a:ext uri="{FF2B5EF4-FFF2-40B4-BE49-F238E27FC236}">
                  <a16:creationId xmlns:a16="http://schemas.microsoft.com/office/drawing/2014/main" id="{B3CCE1A1-D534-8F8C-4860-F3E8C3B8BAF0}"/>
                </a:ext>
              </a:extLst>
            </p:cNvPr>
            <p:cNvGrpSpPr/>
            <p:nvPr/>
          </p:nvGrpSpPr>
          <p:grpSpPr>
            <a:xfrm>
              <a:off x="127324" y="3467313"/>
              <a:ext cx="2469293" cy="2096918"/>
              <a:chOff x="241030" y="3596634"/>
              <a:chExt cx="2128661" cy="1815593"/>
            </a:xfrm>
          </p:grpSpPr>
          <p:sp>
            <p:nvSpPr>
              <p:cNvPr id="24" name="Google Shape;927;p47">
                <a:extLst>
                  <a:ext uri="{FF2B5EF4-FFF2-40B4-BE49-F238E27FC236}">
                    <a16:creationId xmlns:a16="http://schemas.microsoft.com/office/drawing/2014/main" id="{2FBD2BDF-7E41-D4E9-8692-1A12264F6C40}"/>
                  </a:ext>
                </a:extLst>
              </p:cNvPr>
              <p:cNvSpPr txBox="1"/>
              <p:nvPr/>
            </p:nvSpPr>
            <p:spPr>
              <a:xfrm>
                <a:off x="241030" y="5092284"/>
                <a:ext cx="440917" cy="316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" name="Google Shape;928;p47">
                <a:extLst>
                  <a:ext uri="{FF2B5EF4-FFF2-40B4-BE49-F238E27FC236}">
                    <a16:creationId xmlns:a16="http://schemas.microsoft.com/office/drawing/2014/main" id="{9DA21634-5EFC-4C74-3443-BD06C97D6137}"/>
                  </a:ext>
                </a:extLst>
              </p:cNvPr>
              <p:cNvSpPr txBox="1"/>
              <p:nvPr/>
            </p:nvSpPr>
            <p:spPr>
              <a:xfrm>
                <a:off x="1365237" y="5117982"/>
                <a:ext cx="1004454" cy="294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r>
                  <a:rPr lang="en-US" sz="180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0.4</a:t>
                </a: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</a:t>
                </a:r>
                <a:r>
                  <a:rPr lang="en-US" sz="180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" name="Google Shape;929;p47">
                <a:extLst>
                  <a:ext uri="{FF2B5EF4-FFF2-40B4-BE49-F238E27FC236}">
                    <a16:creationId xmlns:a16="http://schemas.microsoft.com/office/drawing/2014/main" id="{AE002D34-836A-04FA-E6E0-67C894EF1986}"/>
                  </a:ext>
                </a:extLst>
              </p:cNvPr>
              <p:cNvSpPr txBox="1"/>
              <p:nvPr/>
            </p:nvSpPr>
            <p:spPr>
              <a:xfrm>
                <a:off x="681947" y="3596634"/>
                <a:ext cx="1044828" cy="360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</a:t>
                </a:r>
                <a:r>
                  <a:rPr lang="en-US" sz="180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0.4</a:t>
                </a: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Pd</a:t>
                </a:r>
                <a:r>
                  <a:rPr lang="en-US" sz="1800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27" name="Google Shape;930;p47">
            <a:extLst>
              <a:ext uri="{FF2B5EF4-FFF2-40B4-BE49-F238E27FC236}">
                <a16:creationId xmlns:a16="http://schemas.microsoft.com/office/drawing/2014/main" id="{08E19AFF-F29B-D2CF-9A78-6EB7117046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9163" y="3608687"/>
            <a:ext cx="3450750" cy="2554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931;p47">
            <a:extLst>
              <a:ext uri="{FF2B5EF4-FFF2-40B4-BE49-F238E27FC236}">
                <a16:creationId xmlns:a16="http://schemas.microsoft.com/office/drawing/2014/main" id="{77472238-E020-125F-1AEF-44CEDF47FA96}"/>
              </a:ext>
            </a:extLst>
          </p:cNvPr>
          <p:cNvSpPr txBox="1"/>
          <p:nvPr/>
        </p:nvSpPr>
        <p:spPr>
          <a:xfrm>
            <a:off x="6588054" y="3299791"/>
            <a:ext cx="24395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Remnant Magnetization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0260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ML_Master_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20106</TotalTime>
  <Words>822</Words>
  <Application>Microsoft Office PowerPoint</Application>
  <PresentationFormat>Widescreen</PresentationFormat>
  <Paragraphs>188</Paragraphs>
  <Slides>16</Slides>
  <Notes>16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Century Gothic</vt:lpstr>
      <vt:lpstr>Courier New</vt:lpstr>
      <vt:lpstr>Helvetica</vt:lpstr>
      <vt:lpstr>Times New Roman</vt:lpstr>
      <vt:lpstr>Wingdings</vt:lpstr>
      <vt:lpstr>Office Theme</vt:lpstr>
      <vt:lpstr>1_Office Theme</vt:lpstr>
      <vt:lpstr>1_MML_Master_Slide</vt:lpstr>
      <vt:lpstr>AIMS 2024 Gaussian Processes and Active Learning</vt:lpstr>
      <vt:lpstr>PowerPoint Presentation</vt:lpstr>
      <vt:lpstr>PowerPoint Presentation</vt:lpstr>
      <vt:lpstr>Leveraging Theory for Enhanced Machine Learning</vt:lpstr>
      <vt:lpstr>PowerPoint Presentation</vt:lpstr>
      <vt:lpstr>To the Active Learning  Colab Notebook!  https://tinyurl.com/2zu9n7aj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Autonomous Neutron Scattering: Superconductors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DS00: Machine Learning in Materials Science—From Basic to Active Learning  Gaussian Process Regression</dc:title>
  <dc:creator>McDannald, Austin S. (Fed)</dc:creator>
  <cp:lastModifiedBy>McDannald, Austin S. (Fed)</cp:lastModifiedBy>
  <cp:revision>11</cp:revision>
  <dcterms:created xsi:type="dcterms:W3CDTF">2022-11-17T15:06:55Z</dcterms:created>
  <dcterms:modified xsi:type="dcterms:W3CDTF">2024-07-08T14:26:47Z</dcterms:modified>
</cp:coreProperties>
</file>